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31" r:id="rId3"/>
    <p:sldId id="332" r:id="rId4"/>
    <p:sldId id="333" r:id="rId5"/>
    <p:sldId id="334" r:id="rId6"/>
    <p:sldId id="335" r:id="rId7"/>
    <p:sldId id="336" r:id="rId8"/>
    <p:sldId id="356" r:id="rId9"/>
    <p:sldId id="345" r:id="rId10"/>
    <p:sldId id="274" r:id="rId11"/>
    <p:sldId id="346" r:id="rId12"/>
    <p:sldId id="347" r:id="rId13"/>
    <p:sldId id="350" r:id="rId14"/>
    <p:sldId id="349" r:id="rId15"/>
    <p:sldId id="348" r:id="rId16"/>
    <p:sldId id="351" r:id="rId17"/>
    <p:sldId id="272" r:id="rId18"/>
    <p:sldId id="357" r:id="rId19"/>
    <p:sldId id="297" r:id="rId20"/>
    <p:sldId id="273" r:id="rId21"/>
    <p:sldId id="276" r:id="rId22"/>
    <p:sldId id="277" r:id="rId23"/>
    <p:sldId id="281" r:id="rId24"/>
    <p:sldId id="282" r:id="rId25"/>
    <p:sldId id="298" r:id="rId26"/>
    <p:sldId id="306" r:id="rId27"/>
    <p:sldId id="300" r:id="rId28"/>
    <p:sldId id="317" r:id="rId29"/>
    <p:sldId id="352" r:id="rId30"/>
    <p:sldId id="287" r:id="rId31"/>
    <p:sldId id="303" r:id="rId32"/>
    <p:sldId id="278" r:id="rId33"/>
    <p:sldId id="279" r:id="rId34"/>
    <p:sldId id="308" r:id="rId35"/>
    <p:sldId id="338" r:id="rId36"/>
    <p:sldId id="353" r:id="rId37"/>
    <p:sldId id="318" r:id="rId38"/>
    <p:sldId id="354" r:id="rId39"/>
    <p:sldId id="355" r:id="rId40"/>
    <p:sldId id="311" r:id="rId41"/>
    <p:sldId id="312" r:id="rId42"/>
    <p:sldId id="315" r:id="rId43"/>
    <p:sldId id="307" r:id="rId44"/>
    <p:sldId id="320" r:id="rId45"/>
    <p:sldId id="339" r:id="rId46"/>
    <p:sldId id="341" r:id="rId47"/>
    <p:sldId id="342" r:id="rId48"/>
    <p:sldId id="324" r:id="rId49"/>
    <p:sldId id="326" r:id="rId50"/>
    <p:sldId id="328" r:id="rId51"/>
    <p:sldId id="344" r:id="rId52"/>
    <p:sldId id="330" r:id="rId53"/>
    <p:sldId id="359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74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541961850868916E-2"/>
          <c:y val="6.5641018572876395E-2"/>
          <c:w val="0.8770922436923797"/>
          <c:h val="0.8551609820137579"/>
        </c:manualLayout>
      </c:layout>
      <c:scatterChart>
        <c:scatterStyle val="smoothMarker"/>
        <c:varyColors val="0"/>
        <c:ser>
          <c:idx val="0"/>
          <c:order val="0"/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Feuil4!$A$2:$A$30</c:f>
              <c:numCache>
                <c:formatCode>General</c:formatCode>
                <c:ptCount val="29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0.28999999999999998</c:v>
                </c:pt>
              </c:numCache>
            </c:numRef>
          </c:xVal>
          <c:yVal>
            <c:numRef>
              <c:f>Feuil4!$B$2:$B$30</c:f>
              <c:numCache>
                <c:formatCode>General</c:formatCode>
                <c:ptCount val="29"/>
                <c:pt idx="0">
                  <c:v>848</c:v>
                </c:pt>
                <c:pt idx="1">
                  <c:v>657</c:v>
                </c:pt>
                <c:pt idx="2">
                  <c:v>590</c:v>
                </c:pt>
                <c:pt idx="3">
                  <c:v>543</c:v>
                </c:pt>
                <c:pt idx="4">
                  <c:v>517</c:v>
                </c:pt>
                <c:pt idx="5">
                  <c:v>491</c:v>
                </c:pt>
                <c:pt idx="6">
                  <c:v>467</c:v>
                </c:pt>
                <c:pt idx="7">
                  <c:v>438</c:v>
                </c:pt>
                <c:pt idx="8">
                  <c:v>415</c:v>
                </c:pt>
                <c:pt idx="9">
                  <c:v>380</c:v>
                </c:pt>
                <c:pt idx="10">
                  <c:v>360</c:v>
                </c:pt>
                <c:pt idx="11">
                  <c:v>344</c:v>
                </c:pt>
                <c:pt idx="12">
                  <c:v>329</c:v>
                </c:pt>
                <c:pt idx="13">
                  <c:v>308</c:v>
                </c:pt>
                <c:pt idx="14">
                  <c:v>295</c:v>
                </c:pt>
                <c:pt idx="15">
                  <c:v>279</c:v>
                </c:pt>
                <c:pt idx="16">
                  <c:v>272</c:v>
                </c:pt>
                <c:pt idx="17">
                  <c:v>255</c:v>
                </c:pt>
                <c:pt idx="18">
                  <c:v>245</c:v>
                </c:pt>
                <c:pt idx="19">
                  <c:v>236</c:v>
                </c:pt>
                <c:pt idx="20">
                  <c:v>223</c:v>
                </c:pt>
                <c:pt idx="21">
                  <c:v>212</c:v>
                </c:pt>
                <c:pt idx="22">
                  <c:v>210</c:v>
                </c:pt>
                <c:pt idx="23">
                  <c:v>205</c:v>
                </c:pt>
                <c:pt idx="24">
                  <c:v>204</c:v>
                </c:pt>
                <c:pt idx="25">
                  <c:v>200</c:v>
                </c:pt>
                <c:pt idx="26">
                  <c:v>196</c:v>
                </c:pt>
                <c:pt idx="27">
                  <c:v>193</c:v>
                </c:pt>
                <c:pt idx="28">
                  <c:v>191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EC9-4FFD-829F-A94870943B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2523464"/>
        <c:axId val="502523792"/>
      </c:scatterChart>
      <c:valAx>
        <c:axId val="5025234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2523792"/>
        <c:crosses val="autoZero"/>
        <c:crossBetween val="midCat"/>
      </c:valAx>
      <c:valAx>
        <c:axId val="50252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OTUS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25234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40.png>
</file>

<file path=ppt/media/image42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/>
              <a:t>Cliquez pour modifier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ACDF6120-F1F0-4C60-9FE9-39AC71A9C79D}" type="datetimeFigureOut">
              <a:rPr lang="en-US" smtClean="0"/>
              <a:pPr/>
              <a:t>1/18/2018</a:t>
            </a:fld>
            <a:endParaRPr lang="en-US" sz="1600" dirty="0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1/18/2018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/>
              <a:t>Cliquez pour modifier les styles du texte du masque</a:t>
            </a:r>
          </a:p>
          <a:p>
            <a:pPr lvl="1" eaLnBrk="1" latinLnBrk="0" hangingPunct="1"/>
            <a:r>
              <a:rPr kumimoji="0" lang="fr-FR"/>
              <a:t>Deuxième niveau</a:t>
            </a:r>
          </a:p>
          <a:p>
            <a:pPr lvl="2" eaLnBrk="1" latinLnBrk="0" hangingPunct="1"/>
            <a:r>
              <a:rPr kumimoji="0" lang="fr-FR"/>
              <a:t>Troisième niveau</a:t>
            </a:r>
          </a:p>
          <a:p>
            <a:pPr lvl="3" eaLnBrk="1" latinLnBrk="0" hangingPunct="1"/>
            <a:r>
              <a:rPr kumimoji="0" lang="fr-FR"/>
              <a:t>Quatrième niveau</a:t>
            </a:r>
          </a:p>
          <a:p>
            <a:pPr lvl="4" eaLnBrk="1" latinLnBrk="0" hangingPunct="1"/>
            <a:r>
              <a:rPr kumimoji="0" lang="fr-FR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CDF6120-F1F0-4C60-9FE9-39AC71A9C79D}" type="datetimeFigureOut">
              <a:rPr lang="en-US" smtClean="0"/>
              <a:pPr/>
              <a:t>1/18/2018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‹N°›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 to </a:t>
            </a:r>
            <a:r>
              <a:rPr lang="fr-FR" dirty="0" err="1"/>
              <a:t>Mothur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Daniel Vaulot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2000" dirty="0"/>
              <a:t>Format </a:t>
            </a:r>
            <a:r>
              <a:rPr lang="fr-FR" sz="2000" dirty="0" err="1"/>
              <a:t>reference</a:t>
            </a:r>
            <a:r>
              <a:rPr lang="fr-FR" sz="2000" dirty="0"/>
              <a:t> </a:t>
            </a:r>
            <a:r>
              <a:rPr lang="fr-FR" sz="2000" dirty="0" err="1"/>
              <a:t>database</a:t>
            </a:r>
            <a:r>
              <a:rPr lang="fr-FR" sz="2000" dirty="0"/>
              <a:t> to </a:t>
            </a:r>
            <a:r>
              <a:rPr lang="fr-FR" sz="2000" dirty="0" err="1"/>
              <a:t>extract</a:t>
            </a:r>
            <a:r>
              <a:rPr lang="fr-FR" sz="2000" dirty="0"/>
              <a:t> </a:t>
            </a:r>
            <a:r>
              <a:rPr lang="fr-FR" sz="2000" dirty="0" err="1"/>
              <a:t>only</a:t>
            </a:r>
            <a:r>
              <a:rPr lang="fr-FR" sz="2000" dirty="0"/>
              <a:t> V4 </a:t>
            </a:r>
            <a:r>
              <a:rPr lang="fr-FR" sz="2000" dirty="0" err="1"/>
              <a:t>region</a:t>
            </a:r>
            <a:endParaRPr lang="fr-FR" sz="2000" dirty="0"/>
          </a:p>
          <a:p>
            <a:pPr lvl="1"/>
            <a:r>
              <a:rPr lang="fr-FR" sz="1800" dirty="0"/>
              <a:t>PR2 : extensive but not </a:t>
            </a:r>
            <a:r>
              <a:rPr lang="fr-FR" sz="1800" dirty="0" err="1"/>
              <a:t>aligned</a:t>
            </a:r>
            <a:endParaRPr lang="fr-FR" sz="1800" dirty="0"/>
          </a:p>
          <a:p>
            <a:pPr lvl="1"/>
            <a:r>
              <a:rPr lang="fr-FR" sz="1800" dirty="0"/>
              <a:t>Silva </a:t>
            </a:r>
            <a:r>
              <a:rPr lang="fr-FR" sz="1800" dirty="0" err="1"/>
              <a:t>reference</a:t>
            </a:r>
            <a:r>
              <a:rPr lang="fr-FR" sz="1800" dirty="0"/>
              <a:t> alignement (</a:t>
            </a:r>
            <a:r>
              <a:rPr lang="fr-FR" sz="1800" dirty="0" err="1"/>
              <a:t>necessary</a:t>
            </a:r>
            <a:r>
              <a:rPr lang="fr-FR" sz="1800" dirty="0"/>
              <a:t> for OTU formation)</a:t>
            </a:r>
          </a:p>
          <a:p>
            <a:r>
              <a:rPr lang="fr-FR" sz="2000" dirty="0" err="1"/>
              <a:t>Make</a:t>
            </a:r>
            <a:r>
              <a:rPr lang="fr-FR" sz="2000" dirty="0"/>
              <a:t> contigs</a:t>
            </a:r>
          </a:p>
          <a:p>
            <a:r>
              <a:rPr lang="fr-FR" sz="2000" dirty="0" err="1"/>
              <a:t>Remove</a:t>
            </a:r>
            <a:r>
              <a:rPr lang="fr-FR" sz="2000" dirty="0"/>
              <a:t> </a:t>
            </a:r>
            <a:r>
              <a:rPr lang="fr-FR" sz="2000" dirty="0" err="1"/>
              <a:t>primers</a:t>
            </a:r>
            <a:endParaRPr lang="fr-FR" sz="2000" dirty="0"/>
          </a:p>
          <a:p>
            <a:r>
              <a:rPr lang="fr-FR" sz="2000" dirty="0" err="1"/>
              <a:t>Dereplicate</a:t>
            </a:r>
            <a:r>
              <a:rPr lang="fr-FR" sz="2000" dirty="0"/>
              <a:t> </a:t>
            </a:r>
            <a:r>
              <a:rPr lang="fr-FR" sz="2000" dirty="0" err="1"/>
              <a:t>sequences</a:t>
            </a:r>
            <a:endParaRPr lang="fr-FR" sz="2000" dirty="0"/>
          </a:p>
          <a:p>
            <a:r>
              <a:rPr lang="fr-FR" sz="2000" dirty="0" err="1"/>
              <a:t>Remove</a:t>
            </a:r>
            <a:r>
              <a:rPr lang="fr-FR" sz="2000" dirty="0"/>
              <a:t> singletons</a:t>
            </a:r>
          </a:p>
          <a:p>
            <a:r>
              <a:rPr lang="fr-FR" sz="2000" dirty="0" err="1"/>
              <a:t>Align</a:t>
            </a:r>
            <a:r>
              <a:rPr lang="fr-FR" sz="2000" dirty="0"/>
              <a:t> </a:t>
            </a:r>
            <a:r>
              <a:rPr lang="fr-FR" sz="2000" dirty="0" err="1"/>
              <a:t>sequences</a:t>
            </a:r>
            <a:endParaRPr lang="fr-FR" sz="2000" dirty="0"/>
          </a:p>
          <a:p>
            <a:r>
              <a:rPr lang="fr-FR" sz="2000" dirty="0" err="1"/>
              <a:t>Precluster</a:t>
            </a:r>
            <a:endParaRPr lang="fr-FR" sz="2000" dirty="0"/>
          </a:p>
          <a:p>
            <a:r>
              <a:rPr lang="fr-FR" sz="2000" dirty="0" err="1"/>
              <a:t>Remove</a:t>
            </a:r>
            <a:r>
              <a:rPr lang="fr-FR" sz="2000" dirty="0"/>
              <a:t> </a:t>
            </a:r>
            <a:r>
              <a:rPr lang="fr-FR" sz="2000" dirty="0" err="1"/>
              <a:t>chimeras</a:t>
            </a:r>
            <a:endParaRPr lang="fr-FR" sz="2000" dirty="0"/>
          </a:p>
          <a:p>
            <a:r>
              <a:rPr lang="fr-FR" sz="2000" dirty="0" err="1"/>
              <a:t>Assign</a:t>
            </a:r>
            <a:r>
              <a:rPr lang="fr-FR" sz="2000" dirty="0"/>
              <a:t> </a:t>
            </a:r>
            <a:r>
              <a:rPr lang="fr-FR" sz="2000" dirty="0" err="1"/>
              <a:t>taxonomy</a:t>
            </a:r>
            <a:endParaRPr lang="fr-FR" sz="2000" dirty="0"/>
          </a:p>
          <a:p>
            <a:r>
              <a:rPr lang="fr-FR" sz="2100" dirty="0" err="1"/>
              <a:t>Determine</a:t>
            </a:r>
            <a:r>
              <a:rPr lang="fr-FR" sz="2100" dirty="0"/>
              <a:t> </a:t>
            </a:r>
            <a:r>
              <a:rPr lang="fr-FR" sz="2100" dirty="0" err="1"/>
              <a:t>OTUs</a:t>
            </a:r>
            <a:endParaRPr lang="fr-FR" sz="2100" dirty="0"/>
          </a:p>
          <a:p>
            <a:pPr lvl="1"/>
            <a:r>
              <a:rPr lang="fr-FR" sz="1800" dirty="0"/>
              <a:t>Alignement</a:t>
            </a:r>
          </a:p>
          <a:p>
            <a:pPr lvl="1"/>
            <a:r>
              <a:rPr lang="fr-FR" sz="1800" dirty="0" err="1"/>
              <a:t>OTUs</a:t>
            </a:r>
            <a:r>
              <a:rPr lang="fr-FR" sz="1800" dirty="0"/>
              <a:t> computation for </a:t>
            </a:r>
            <a:r>
              <a:rPr lang="fr-FR" sz="1800" dirty="0" err="1"/>
              <a:t>different</a:t>
            </a:r>
            <a:r>
              <a:rPr lang="fr-FR" sz="1800" dirty="0"/>
              <a:t> </a:t>
            </a:r>
            <a:r>
              <a:rPr lang="fr-FR" sz="1800" dirty="0" err="1"/>
              <a:t>similiarity</a:t>
            </a:r>
            <a:r>
              <a:rPr lang="fr-FR" sz="1800" dirty="0"/>
              <a:t> </a:t>
            </a:r>
            <a:r>
              <a:rPr lang="fr-FR" sz="1800" dirty="0" err="1"/>
              <a:t>levels</a:t>
            </a:r>
            <a:endParaRPr lang="fr-FR" sz="1800" dirty="0"/>
          </a:p>
          <a:p>
            <a:pPr lvl="1"/>
            <a:r>
              <a:rPr lang="fr-FR" sz="1800" dirty="0" err="1"/>
              <a:t>Create</a:t>
            </a:r>
            <a:r>
              <a:rPr lang="fr-FR" sz="1800" dirty="0"/>
              <a:t> final </a:t>
            </a:r>
            <a:r>
              <a:rPr lang="fr-FR" sz="1800" dirty="0" err="1"/>
              <a:t>database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</a:t>
            </a:r>
            <a:r>
              <a:rPr lang="fr-FR" sz="1800" dirty="0" err="1"/>
              <a:t>abundance</a:t>
            </a:r>
            <a:r>
              <a:rPr lang="fr-FR" sz="1800" dirty="0"/>
              <a:t> table for all </a:t>
            </a:r>
            <a:r>
              <a:rPr lang="fr-FR" sz="1800" dirty="0" err="1"/>
              <a:t>otus</a:t>
            </a:r>
            <a:r>
              <a:rPr lang="fr-FR" sz="1800" dirty="0"/>
              <a:t> and all </a:t>
            </a:r>
            <a:r>
              <a:rPr lang="fr-FR" sz="1800" dirty="0" err="1"/>
              <a:t>samples</a:t>
            </a:r>
            <a:endParaRPr lang="fr-FR" sz="1800" dirty="0"/>
          </a:p>
          <a:p>
            <a:pPr lvl="1"/>
            <a:endParaRPr lang="fr-FR" sz="1800" dirty="0"/>
          </a:p>
          <a:p>
            <a:pPr lvl="1"/>
            <a:endParaRPr lang="fr-FR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Preparation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7F6A941-B39A-4392-95D2-6EC842C7BF0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/>
              <a:t>Copy tutorial files to directory</a:t>
            </a:r>
          </a:p>
          <a:p>
            <a:r>
              <a:rPr lang="fr-FR" dirty="0"/>
              <a:t>Directory structure</a:t>
            </a:r>
          </a:p>
          <a:p>
            <a:pPr lvl="1"/>
            <a:r>
              <a:rPr lang="fr-FR" dirty="0"/>
              <a:t>/</a:t>
            </a:r>
            <a:r>
              <a:rPr lang="fr-FR" dirty="0" err="1"/>
              <a:t>fastq_carbom</a:t>
            </a:r>
            <a:r>
              <a:rPr lang="fr-FR" dirty="0"/>
              <a:t> : </a:t>
            </a:r>
            <a:r>
              <a:rPr lang="fr-FR" dirty="0" err="1"/>
              <a:t>fastq</a:t>
            </a:r>
            <a:r>
              <a:rPr lang="fr-FR" dirty="0"/>
              <a:t> files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carbom</a:t>
            </a:r>
            <a:r>
              <a:rPr lang="fr-FR" dirty="0"/>
              <a:t> </a:t>
            </a:r>
            <a:r>
              <a:rPr lang="fr-FR" dirty="0" err="1"/>
              <a:t>cruise</a:t>
            </a:r>
            <a:endParaRPr lang="fr-FR" dirty="0"/>
          </a:p>
          <a:p>
            <a:pPr lvl="1"/>
            <a:r>
              <a:rPr lang="fr-FR" dirty="0"/>
              <a:t>/</a:t>
            </a:r>
            <a:r>
              <a:rPr lang="fr-FR" dirty="0" err="1"/>
              <a:t>databases</a:t>
            </a:r>
            <a:r>
              <a:rPr lang="fr-FR" dirty="0"/>
              <a:t> : Silva alignement and PR2 </a:t>
            </a:r>
            <a:r>
              <a:rPr lang="fr-FR" dirty="0" err="1"/>
              <a:t>database</a:t>
            </a:r>
            <a:r>
              <a:rPr lang="fr-FR" dirty="0"/>
              <a:t> files</a:t>
            </a:r>
          </a:p>
          <a:p>
            <a:pPr lvl="1"/>
            <a:r>
              <a:rPr lang="fr-FR" dirty="0"/>
              <a:t>/mothur/illumina : Tutorial for Illumina files</a:t>
            </a:r>
          </a:p>
          <a:p>
            <a:endParaRPr lang="fr-FR" dirty="0"/>
          </a:p>
          <a:p>
            <a:r>
              <a:rPr lang="fr-FR" dirty="0" err="1"/>
              <a:t>Decompress</a:t>
            </a:r>
            <a:r>
              <a:rPr lang="fr-FR" dirty="0"/>
              <a:t> pr2 file location in the /</a:t>
            </a:r>
            <a:r>
              <a:rPr lang="fr-FR" dirty="0" err="1"/>
              <a:t>databases</a:t>
            </a:r>
            <a:r>
              <a:rPr lang="fr-FR" dirty="0"/>
              <a:t> directory</a:t>
            </a:r>
          </a:p>
        </p:txBody>
      </p:sp>
    </p:spTree>
    <p:extLst>
      <p:ext uri="{BB962C8B-B14F-4D97-AF65-F5344CB8AC3E}">
        <p14:creationId xmlns:p14="http://schemas.microsoft.com/office/powerpoint/2010/main" val="1856162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Part 1 - </a:t>
            </a:r>
            <a:r>
              <a:rPr lang="fr-FR" dirty="0" err="1"/>
              <a:t>Analyze</a:t>
            </a:r>
            <a:r>
              <a:rPr lang="fr-FR" dirty="0"/>
              <a:t> </a:t>
            </a:r>
            <a:r>
              <a:rPr lang="fr-FR" dirty="0" err="1"/>
              <a:t>fastq</a:t>
            </a:r>
            <a:r>
              <a:rPr lang="fr-FR" dirty="0"/>
              <a:t> files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7F6A941-B39A-4392-95D2-6EC842C7BF0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/>
              <a:t>Open R studio</a:t>
            </a:r>
          </a:p>
          <a:p>
            <a:r>
              <a:rPr lang="fr-FR" dirty="0"/>
              <a:t>Go to directory /mothur/illumina/</a:t>
            </a:r>
          </a:p>
          <a:p>
            <a:r>
              <a:rPr lang="fr-FR" dirty="0"/>
              <a:t>Launch script </a:t>
            </a:r>
            <a:r>
              <a:rPr lang="fr-FR" dirty="0" err="1"/>
              <a:t>R_analyze_fastq.R</a:t>
            </a:r>
            <a:endParaRPr lang="fr-FR" dirty="0"/>
          </a:p>
          <a:p>
            <a:r>
              <a:rPr lang="fr-FR" dirty="0"/>
              <a:t>Change the </a:t>
            </a:r>
            <a:r>
              <a:rPr lang="fr-FR" dirty="0" err="1"/>
              <a:t>following</a:t>
            </a:r>
            <a:r>
              <a:rPr lang="fr-FR" dirty="0"/>
              <a:t> line to the </a:t>
            </a:r>
            <a:r>
              <a:rPr lang="fr-FR" dirty="0" err="1"/>
              <a:t>path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put </a:t>
            </a:r>
            <a:r>
              <a:rPr lang="fr-FR" dirty="0" err="1"/>
              <a:t>your</a:t>
            </a:r>
            <a:r>
              <a:rPr lang="fr-FR" dirty="0"/>
              <a:t> tutorial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B19F51-9A7D-45E8-B0C9-6CA22EB94020}"/>
              </a:ext>
            </a:extLst>
          </p:cNvPr>
          <p:cNvSpPr txBox="1"/>
          <p:nvPr/>
        </p:nvSpPr>
        <p:spPr>
          <a:xfrm>
            <a:off x="1259632" y="3573016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tutorial_dir</a:t>
            </a:r>
            <a:r>
              <a:rPr lang="en-US" dirty="0"/>
              <a:t> &lt;- "</a:t>
            </a:r>
            <a:r>
              <a:rPr lang="en-US" dirty="0">
                <a:solidFill>
                  <a:srgbClr val="0070C0"/>
                </a:solidFill>
              </a:rPr>
              <a:t>C:/Users/vaulot/Google Drive/Scripts/</a:t>
            </a:r>
            <a:r>
              <a:rPr lang="en-US" dirty="0"/>
              <a:t>"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078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38BDF7-D0D0-445B-8F91-B58C9921F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FastQ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BD41BE2-2228-410B-8BF6-A884ED6B9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68761"/>
            <a:ext cx="4203379" cy="403244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ED98820-1FBB-4B35-B2CA-BB4801943A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910"/>
          <a:stretch/>
        </p:blipFill>
        <p:spPr>
          <a:xfrm>
            <a:off x="4762577" y="1268761"/>
            <a:ext cx="4264826" cy="3960439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0DC9F74-155D-4FD4-AF8C-F970FF38B8E1}"/>
              </a:ext>
            </a:extLst>
          </p:cNvPr>
          <p:cNvCxnSpPr>
            <a:cxnSpLocks/>
          </p:cNvCxnSpPr>
          <p:nvPr/>
        </p:nvCxnSpPr>
        <p:spPr>
          <a:xfrm>
            <a:off x="4203380" y="1484784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6261581-CE0F-46A3-893C-28B2A669CC6B}"/>
              </a:ext>
            </a:extLst>
          </p:cNvPr>
          <p:cNvCxnSpPr>
            <a:cxnSpLocks/>
          </p:cNvCxnSpPr>
          <p:nvPr/>
        </p:nvCxnSpPr>
        <p:spPr>
          <a:xfrm>
            <a:off x="4203380" y="2420888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3D8185F3-8D0D-4611-9460-4BCD6F74CE6D}"/>
              </a:ext>
            </a:extLst>
          </p:cNvPr>
          <p:cNvCxnSpPr>
            <a:cxnSpLocks/>
          </p:cNvCxnSpPr>
          <p:nvPr/>
        </p:nvCxnSpPr>
        <p:spPr>
          <a:xfrm>
            <a:off x="4203380" y="3429000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436A754C-7FCE-478C-A092-FE4D719C9506}"/>
              </a:ext>
            </a:extLst>
          </p:cNvPr>
          <p:cNvCxnSpPr>
            <a:cxnSpLocks/>
          </p:cNvCxnSpPr>
          <p:nvPr/>
        </p:nvCxnSpPr>
        <p:spPr>
          <a:xfrm>
            <a:off x="4139952" y="4293096"/>
            <a:ext cx="622625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>
            <a:extLst>
              <a:ext uri="{FF2B5EF4-FFF2-40B4-BE49-F238E27FC236}">
                <a16:creationId xmlns:a16="http://schemas.microsoft.com/office/drawing/2014/main" id="{4AA62833-0AD4-4FEE-A0D4-807F99218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87" y="4978685"/>
            <a:ext cx="8734425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48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1BE86-6285-4FC1-A381-EA58DE77C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Fastq</a:t>
            </a:r>
            <a:r>
              <a:rPr lang="fr-FR" dirty="0"/>
              <a:t> file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99DF07-2622-453E-8A41-412ABBCDD7B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330824" cy="4937760"/>
          </a:xfrm>
        </p:spPr>
        <p:txBody>
          <a:bodyPr/>
          <a:lstStyle/>
          <a:p>
            <a:r>
              <a:rPr lang="fr-FR" dirty="0"/>
              <a:t>For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have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fastq</a:t>
            </a:r>
            <a:r>
              <a:rPr lang="fr-FR" dirty="0"/>
              <a:t> files</a:t>
            </a:r>
          </a:p>
          <a:p>
            <a:pPr lvl="1"/>
            <a:r>
              <a:rPr lang="fr-FR" dirty="0"/>
              <a:t>R1 : </a:t>
            </a:r>
            <a:r>
              <a:rPr lang="fr-FR" dirty="0" err="1"/>
              <a:t>Forward</a:t>
            </a:r>
            <a:r>
              <a:rPr lang="fr-FR" dirty="0"/>
              <a:t> </a:t>
            </a:r>
            <a:r>
              <a:rPr lang="fr-FR" dirty="0" err="1"/>
              <a:t>read</a:t>
            </a:r>
            <a:endParaRPr lang="fr-FR" dirty="0"/>
          </a:p>
          <a:p>
            <a:pPr lvl="1"/>
            <a:r>
              <a:rPr lang="fr-FR" dirty="0"/>
              <a:t>R2 : Reverse </a:t>
            </a:r>
            <a:r>
              <a:rPr lang="fr-FR" dirty="0" err="1"/>
              <a:t>read</a:t>
            </a:r>
            <a:endParaRPr lang="fr-FR" dirty="0"/>
          </a:p>
          <a:p>
            <a:r>
              <a:rPr lang="fr-FR" dirty="0" err="1"/>
              <a:t>Both</a:t>
            </a:r>
            <a:r>
              <a:rPr lang="fr-FR" dirty="0"/>
              <a:t> files have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reads</a:t>
            </a:r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 has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length</a:t>
            </a:r>
            <a:r>
              <a:rPr lang="fr-FR" dirty="0"/>
              <a:t> (250 </a:t>
            </a:r>
            <a:r>
              <a:rPr lang="fr-FR" dirty="0" err="1"/>
              <a:t>bp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)</a:t>
            </a:r>
          </a:p>
          <a:p>
            <a:pPr lvl="1"/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08B219-2F96-4F67-91DF-0C6DBFEDA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766" y="1143000"/>
            <a:ext cx="4688755" cy="442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08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06783-56CD-4AFE-BE70-A7AA48BD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Get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reads</a:t>
            </a:r>
            <a:r>
              <a:rPr lang="fr-FR" dirty="0"/>
              <a:t> per </a:t>
            </a:r>
            <a:r>
              <a:rPr lang="fr-FR" dirty="0" err="1"/>
              <a:t>sample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8A4ED2B-8AC5-4794-871F-2542AABBD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3981450" cy="3076575"/>
          </a:xfrm>
          <a:prstGeom prst="rect">
            <a:avLst/>
          </a:prstGeom>
        </p:spPr>
      </p:pic>
      <p:sp>
        <p:nvSpPr>
          <p:cNvPr id="5" name="AutoShape 2" descr="https://github.com/vaulot/R_NZ_2017/raw/master/img/hist_paired_reads.png">
            <a:extLst>
              <a:ext uri="{FF2B5EF4-FFF2-40B4-BE49-F238E27FC236}">
                <a16:creationId xmlns:a16="http://schemas.microsoft.com/office/drawing/2014/main" id="{9A5CD771-EABA-4793-BEC6-4DA2E90916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4BBE97-C102-45B0-B234-551E8FAB0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33" y="2204864"/>
            <a:ext cx="5305822" cy="431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08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06783-56CD-4AFE-BE70-A7AA48BD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quality</a:t>
            </a:r>
            <a:r>
              <a:rPr lang="fr-FR" dirty="0"/>
              <a:t> of </a:t>
            </a:r>
            <a:r>
              <a:rPr lang="fr-FR" dirty="0" err="1"/>
              <a:t>reads</a:t>
            </a:r>
            <a:endParaRPr lang="fr-FR" dirty="0"/>
          </a:p>
        </p:txBody>
      </p:sp>
      <p:sp>
        <p:nvSpPr>
          <p:cNvPr id="5" name="AutoShape 2" descr="https://github.com/vaulot/R_NZ_2017/raw/master/img/hist_paired_reads.png">
            <a:extLst>
              <a:ext uri="{FF2B5EF4-FFF2-40B4-BE49-F238E27FC236}">
                <a16:creationId xmlns:a16="http://schemas.microsoft.com/office/drawing/2014/main" id="{9A5CD771-EABA-4793-BEC6-4DA2E90916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8D9BDD0-1345-4BD7-A636-8479F8836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700808"/>
            <a:ext cx="4241304" cy="405930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33AE424-0D8C-4FF9-95C2-786A1EF51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929" y="1702761"/>
            <a:ext cx="4288781" cy="407513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B57BF5-C4F5-4831-885D-CE9C9F92A7FA}"/>
              </a:ext>
            </a:extLst>
          </p:cNvPr>
          <p:cNvSpPr txBox="1"/>
          <p:nvPr/>
        </p:nvSpPr>
        <p:spPr>
          <a:xfrm>
            <a:off x="2249581" y="1237238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R1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3F9F046-707D-44AD-BD16-9E1EB02459A2}"/>
              </a:ext>
            </a:extLst>
          </p:cNvPr>
          <p:cNvSpPr txBox="1"/>
          <p:nvPr/>
        </p:nvSpPr>
        <p:spPr>
          <a:xfrm>
            <a:off x="6588224" y="1237238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R2</a:t>
            </a:r>
          </a:p>
        </p:txBody>
      </p:sp>
    </p:spTree>
    <p:extLst>
      <p:ext uri="{BB962C8B-B14F-4D97-AF65-F5344CB8AC3E}">
        <p14:creationId xmlns:p14="http://schemas.microsoft.com/office/powerpoint/2010/main" val="3936011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 2 : Mothur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43663" y="1302668"/>
            <a:ext cx="8229600" cy="133424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Open a cmd </a:t>
            </a:r>
            <a:r>
              <a:rPr lang="fr-FR" dirty="0" err="1"/>
              <a:t>window</a:t>
            </a:r>
            <a:r>
              <a:rPr lang="fr-FR" dirty="0"/>
              <a:t> (You can use </a:t>
            </a:r>
            <a:r>
              <a:rPr lang="fr-FR" dirty="0" err="1"/>
              <a:t>MobaXterm</a:t>
            </a:r>
            <a:r>
              <a:rPr lang="fr-FR" dirty="0"/>
              <a:t>)</a:t>
            </a:r>
          </a:p>
          <a:p>
            <a:r>
              <a:rPr lang="fr-FR" dirty="0"/>
              <a:t>Open « mothur_carbom_windows.bat» </a:t>
            </a:r>
            <a:r>
              <a:rPr lang="fr-FR" dirty="0" err="1"/>
              <a:t>with</a:t>
            </a:r>
            <a:r>
              <a:rPr lang="fr-FR" dirty="0"/>
              <a:t> Notepad++</a:t>
            </a:r>
          </a:p>
          <a:p>
            <a:r>
              <a:rPr lang="fr-FR" dirty="0"/>
              <a:t>Copy command </a:t>
            </a:r>
            <a:r>
              <a:rPr lang="fr-FR" dirty="0" err="1"/>
              <a:t>from</a:t>
            </a:r>
            <a:r>
              <a:rPr lang="fr-FR" dirty="0"/>
              <a:t> bat file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86789DA-9501-4E51-8EA2-8F44FA326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980" y="2780928"/>
            <a:ext cx="5931532" cy="377962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Define</a:t>
            </a:r>
            <a:r>
              <a:rPr lang="fr-FR" dirty="0"/>
              <a:t> variables and set directory</a:t>
            </a: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99E888E6-5307-41A2-AE31-4900452F1867}"/>
              </a:ext>
            </a:extLst>
          </p:cNvPr>
          <p:cNvSpPr txBox="1">
            <a:spLocks/>
          </p:cNvSpPr>
          <p:nvPr/>
        </p:nvSpPr>
        <p:spPr>
          <a:xfrm>
            <a:off x="287524" y="1556792"/>
            <a:ext cx="8568952" cy="43204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Change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paths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below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to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path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where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you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have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downloaded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different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files</a:t>
            </a:r>
          </a:p>
          <a:p>
            <a:pPr>
              <a:buNone/>
            </a:pP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DIR_DATA="XXXX/</a:t>
            </a:r>
            <a:r>
              <a:rPr lang="fr-FR" sz="11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metabarcodes_tutorials</a:t>
            </a: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fr-FR" sz="11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fastq_carbom</a:t>
            </a: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FILE_PR2_TAX="../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/pr2_version_4.72_mothur.tax"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FILE_PR2_FASTA="../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/pr2_version_4.72_mothur.fasta"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FILE_SILVA="../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/silva.seed_v123.euk.fasta"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FILE_PR2_END="72"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FILE_OLIGOS = 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/oligos18s_V4_Zingone.oligos"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MOTHUR="mothur"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PROJECT="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carbom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Change directory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where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the data are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cd $DIR_DATA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553572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Create</a:t>
            </a:r>
            <a:r>
              <a:rPr lang="fr-FR" dirty="0"/>
              <a:t> V4 </a:t>
            </a:r>
            <a:r>
              <a:rPr lang="fr-FR" dirty="0" err="1"/>
              <a:t>database</a:t>
            </a:r>
            <a:endParaRPr lang="fr-F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12776"/>
            <a:ext cx="828410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1916832"/>
            <a:ext cx="6556302" cy="4268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29062"/>
            <a:ext cx="6819132" cy="580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llipse 1"/>
          <p:cNvSpPr/>
          <p:nvPr/>
        </p:nvSpPr>
        <p:spPr>
          <a:xfrm>
            <a:off x="1835696" y="1412776"/>
            <a:ext cx="2448272" cy="7920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llipse 3"/>
          <p:cNvSpPr/>
          <p:nvPr/>
        </p:nvSpPr>
        <p:spPr>
          <a:xfrm>
            <a:off x="1619672" y="4365104"/>
            <a:ext cx="1440160" cy="7920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/>
          <p:cNvSpPr/>
          <p:nvPr/>
        </p:nvSpPr>
        <p:spPr>
          <a:xfrm>
            <a:off x="1331640" y="3068960"/>
            <a:ext cx="2952328" cy="100811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52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Create</a:t>
            </a:r>
            <a:r>
              <a:rPr lang="fr-FR" dirty="0"/>
              <a:t> V4 </a:t>
            </a:r>
            <a:r>
              <a:rPr lang="fr-FR" dirty="0" err="1"/>
              <a:t>databases</a:t>
            </a:r>
            <a:endParaRPr lang="fr-FR" dirty="0"/>
          </a:p>
        </p:txBody>
      </p:sp>
      <p:sp>
        <p:nvSpPr>
          <p:cNvPr id="4" name="Organigramme : Alternative 3"/>
          <p:cNvSpPr/>
          <p:nvPr/>
        </p:nvSpPr>
        <p:spPr>
          <a:xfrm>
            <a:off x="1799692" y="386104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pcr.seqs</a:t>
            </a:r>
            <a:endParaRPr lang="fr-FR" dirty="0"/>
          </a:p>
        </p:txBody>
      </p:sp>
      <p:sp>
        <p:nvSpPr>
          <p:cNvPr id="5" name="Organigramme : Disque magnétique 4"/>
          <p:cNvSpPr/>
          <p:nvPr/>
        </p:nvSpPr>
        <p:spPr>
          <a:xfrm>
            <a:off x="1835696" y="2636912"/>
            <a:ext cx="1512168" cy="1008112"/>
          </a:xfrm>
          <a:prstGeom prst="flowChartMagneticDisk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fr-FR" sz="1400" dirty="0">
                <a:solidFill>
                  <a:schemeClr val="tx1"/>
                </a:solidFill>
              </a:rPr>
            </a:br>
            <a:r>
              <a:rPr lang="fr-FR" sz="1400" dirty="0">
                <a:solidFill>
                  <a:schemeClr val="tx1"/>
                </a:solidFill>
              </a:rPr>
              <a:t>PR2</a:t>
            </a:r>
          </a:p>
        </p:txBody>
      </p:sp>
      <p:sp>
        <p:nvSpPr>
          <p:cNvPr id="6" name="Organigramme : Disque magnétique 5"/>
          <p:cNvSpPr/>
          <p:nvPr/>
        </p:nvSpPr>
        <p:spPr>
          <a:xfrm>
            <a:off x="5202070" y="2564904"/>
            <a:ext cx="1512168" cy="1080120"/>
          </a:xfrm>
          <a:prstGeom prst="flowChartMagneticDisk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</a:rPr>
              <a:t>Silva.seed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7" name="Organigramme : Alternative 6"/>
          <p:cNvSpPr/>
          <p:nvPr/>
        </p:nvSpPr>
        <p:spPr>
          <a:xfrm>
            <a:off x="5202070" y="386104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pcr.seqs</a:t>
            </a:r>
            <a:endParaRPr lang="fr-FR" dirty="0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2591780" y="3645024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/>
          <p:nvPr/>
        </p:nvCxnSpPr>
        <p:spPr>
          <a:xfrm>
            <a:off x="5958154" y="3645024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rganigramme : Alternative 9"/>
          <p:cNvSpPr/>
          <p:nvPr/>
        </p:nvSpPr>
        <p:spPr>
          <a:xfrm>
            <a:off x="5202070" y="4725144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filter.seqs</a:t>
            </a:r>
            <a:endParaRPr lang="fr-FR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5994158" y="4365104"/>
            <a:ext cx="0" cy="36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385646" y="1700808"/>
            <a:ext cx="2426433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err="1">
                <a:solidFill>
                  <a:schemeClr val="dk1"/>
                </a:solidFill>
              </a:rPr>
              <a:t>Ref</a:t>
            </a:r>
            <a:r>
              <a:rPr lang="fr-FR" dirty="0">
                <a:solidFill>
                  <a:schemeClr val="dk1"/>
                </a:solidFill>
              </a:rPr>
              <a:t> </a:t>
            </a:r>
            <a:r>
              <a:rPr lang="fr-FR" dirty="0" err="1">
                <a:solidFill>
                  <a:schemeClr val="dk1"/>
                </a:solidFill>
              </a:rPr>
              <a:t>taxonomy</a:t>
            </a:r>
            <a:r>
              <a:rPr lang="fr-FR" dirty="0">
                <a:solidFill>
                  <a:schemeClr val="dk1"/>
                </a:solidFill>
              </a:rPr>
              <a:t> </a:t>
            </a:r>
            <a:r>
              <a:rPr lang="fr-FR" dirty="0" err="1">
                <a:solidFill>
                  <a:schemeClr val="dk1"/>
                </a:solidFill>
              </a:rPr>
              <a:t>database</a:t>
            </a:r>
            <a:r>
              <a:rPr lang="fr-FR" dirty="0">
                <a:solidFill>
                  <a:schemeClr val="dk1"/>
                </a:solidFill>
              </a:rPr>
              <a:t>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14038" y="1700808"/>
            <a:ext cx="218540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err="1"/>
              <a:t>Ref</a:t>
            </a:r>
            <a:r>
              <a:rPr lang="fr-FR" dirty="0"/>
              <a:t> </a:t>
            </a:r>
            <a:r>
              <a:rPr lang="fr-FR" dirty="0" err="1"/>
              <a:t>aligned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PR2</a:t>
            </a:r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946110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Sequence fasta file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29600" cy="230425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&gt;JN207865.1.848_U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TCCAGCTCCAATAGCGTATATTTAAGTTGTTGCAGTTAAAAAGCTCGTAGTTGGATTTCGGGTGGGCGTTAGCGGTCCGGCTCTGCTGTGTACTGCTAGTGCCTATCTTTCTGTCGGGGACGGGCTCTTGGGCTTCATTGTCCGGGACTCGGAGTCGACGTGGTTACTTTGAGTAAATTAGAGTGTTCAAAGCAAGCGTTCGCTGTGAATACATTAGCATGGAATAACACGATAGGACTCTGGCTTATCTTGTTGGTCTGTAAGACCGGAGTAATGATTAAGAGGGACAGTCGGGGGCATTCGTATTTCATTGTCAGAGGTGAAATTCTTGGATTTATGAAAGACGAACTTCTGCGAAAGCATTTGCCAAGGATGTTTTCATTAATCAAGAACGAAAGTTGGGGGCTCGAAGACGATTAGATACCGTCGTAGTCTCAACCATAAACGATGCCGACTAGGGATTGGCAGGTGTTTCGTTGATGACCCTGCCAGCACCTTATGAGAAATCAAAGTTTTTGGGTTCCGGGGGGAGTATGGTCGCAAGGCTGAAACTTAAAGGAATTGACGGAAGGGCACCACCAGGCGTGGAGCCTGCGGCTTAATTTGACTCAACACGGGGAAACTTACCAGGTCCAGACACGGGGAGGATTGACAGATTGAGAGCTCTTTCTTGATTCTGTGGGTGGTGGTGCATGGCCGGTTCTTAGTTGGTGGGTTGCCTTGTCAGGTTGATTCCGGTAACGAACGAGACCTCAGCCTGCTAAATAGTCACGGCTACTTTTTTGTAGCCGTCCGACTTCTTANAGGGACTATTGTCGTTTAGGCAATGGAAGTGTGAGGCAATA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&gt;FM205834.1.1779_U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GTCATATGCTTGTCTCAAAGATTAAGCCATGCATGTCTAAGTATAAACTGCTTTATACTGTGAAACTGCGAATGGCTCATTAAATCAGTTATAGTTTATTTGATGGTACCTACTACTCGGATACCCGTAGTAAATCTAGAGCTAATACGTGCGTAAATCCCGACTTCTGGAAGGGACGTATTTATTAGATAAAAGGCCGACCGGGCTCTGCCCGACTCGCGGTGAATCATGATAACTTCACGAATCGCATGGCCTTGCGCCGGCGATGTTTCATTCAAATTTCTGCCCTATCAACTTTCGATGGTAGGATAGAGGCCTACCATGGTGGTAACGGGTGACGGAGGATTAGGGTTCGATTCCGGAGAGGGAGCCTGAGAAACGGCTACCACATCCAAGGAAGGCAGCAGGCGCGCAAATTACCCAATCCTGACACAGGGAGGTAGTGACAATAAATAACAATACTGGGCCTTTTCAGGTCTGGTAATTGGAATGAGTACAATCTAAACCCCTTAACGAGGATCAATTGGAGGGCAAGTCTGGTGCCAGCAGCCGCGGTAATTCCAGCTCCAATAGCGTATATTTAAGTTGCTGCAGTTAAAAAGCTCGTAGTTGGATTTCGGGTGGGGCCTGCCGGTCCGCCGTTTCGGTGTGCACTGGCAGGGCCCACCTTGTTGCCGGGGACGGGCTCCTGGGCTTCACTGTCCGGGACTCGGAGTCGGCGCTGTTACTTTGAGTAAATTAGAGTGTTCAAAGCAGGCCTACGCTCTGAATACATTAGCATGGAATAACACGATAGGACTCTGGCCTATCCTGTTGGTCTGTAGGACCGGAGTAATGATTAAGAGGGACAGTCGGGGGCATTCGTATTT</a:t>
            </a:r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JN207865.1.848_U	</a:t>
            </a:r>
            <a:r>
              <a:rPr lang="fr-FR" sz="800" dirty="0" err="1"/>
              <a:t>Eukaryota;Archaeplastida;Chlorophyta;Chlorophyceae</a:t>
            </a:r>
            <a:r>
              <a:rPr lang="fr-FR" sz="800" dirty="0"/>
              <a:t>;</a:t>
            </a:r>
            <a:r>
              <a:rPr lang="fr-FR" sz="800" dirty="0" err="1"/>
              <a:t>Chlorophyceae_X;CW-Chlamydomonadales</a:t>
            </a:r>
            <a:r>
              <a:rPr lang="fr-FR" sz="800" dirty="0"/>
              <a:t>;CW-</a:t>
            </a:r>
            <a:r>
              <a:rPr lang="fr-FR" sz="800" dirty="0" err="1"/>
              <a:t>Chlamydomonadales_X;CW-Chlamydomonadales</a:t>
            </a:r>
            <a:r>
              <a:rPr lang="fr-FR" sz="800" dirty="0"/>
              <a:t>_X+sp.;</a:t>
            </a:r>
          </a:p>
          <a:p>
            <a:r>
              <a:rPr lang="fr-FR" sz="800" dirty="0"/>
              <a:t>FM205834.1.1779_U	Eukaryota;Archaeplastida;Chlorophyta;Trebouxiophyceae;Chlorellales;Chlorellales_X;Chlorella;Chlorella+</a:t>
            </a:r>
            <a:r>
              <a:rPr lang="fr-FR" sz="800" dirty="0" err="1"/>
              <a:t>sorokiniana</a:t>
            </a:r>
            <a:r>
              <a:rPr lang="fr-FR" sz="800" dirty="0"/>
              <a:t>;</a:t>
            </a:r>
          </a:p>
          <a:p>
            <a:r>
              <a:rPr lang="fr-FR" sz="800" dirty="0"/>
              <a:t>AJ306536.1.1710_U	Eukaryota;Archaeplastida;Chlorophyta;Trebouxiophyceae;Watanabea-Clade;Watanabea-Clade</a:t>
            </a:r>
            <a:r>
              <a:rPr lang="fr-FR" sz="800" dirty="0" err="1"/>
              <a:t>_X;Koliella;Koliella</a:t>
            </a:r>
            <a:r>
              <a:rPr lang="fr-FR" sz="800" dirty="0"/>
              <a:t>+</a:t>
            </a:r>
            <a:r>
              <a:rPr lang="fr-FR" sz="800" dirty="0" err="1"/>
              <a:t>corcontica</a:t>
            </a:r>
            <a:r>
              <a:rPr lang="fr-FR" sz="800" dirty="0"/>
              <a:t>;</a:t>
            </a:r>
          </a:p>
          <a:p>
            <a:r>
              <a:rPr lang="fr-FR" sz="800" dirty="0"/>
              <a:t>FR874475.1.1775_U	Eukaryota;Archaeplastida;Chlorophyta;Mamiellophyceae;Mamiellales;Bathycoccaceae;Bathycoccus;Bathycoccus+prasinos;</a:t>
            </a:r>
          </a:p>
          <a:p>
            <a:r>
              <a:rPr lang="fr-FR" sz="800" dirty="0"/>
              <a:t>FR865611.2.1763_U	</a:t>
            </a:r>
            <a:r>
              <a:rPr lang="fr-FR" sz="800" dirty="0" err="1"/>
              <a:t>Eukaryota;Archaeplastida;Chlorophyta;Chlorophyceae</a:t>
            </a:r>
            <a:r>
              <a:rPr lang="fr-FR" sz="800" dirty="0"/>
              <a:t>;Chlorophyceae_X;CW-Chlamydomonadales;Chlamydomonas;Chlamydomonas+</a:t>
            </a:r>
            <a:r>
              <a:rPr lang="fr-FR" sz="800" dirty="0" err="1"/>
              <a:t>rapa</a:t>
            </a:r>
            <a:r>
              <a:rPr lang="fr-FR" sz="800" dirty="0"/>
              <a:t>;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946991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Taxo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file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Silva </a:t>
            </a:r>
            <a:r>
              <a:rPr lang="fr-FR" dirty="0" err="1"/>
              <a:t>seed</a:t>
            </a:r>
            <a:r>
              <a:rPr lang="fr-FR" dirty="0"/>
              <a:t> alignement</a:t>
            </a:r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946110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Sequence fasta file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29600" cy="2304256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700" dirty="0"/>
              <a:t>&gt;HE610123.</a:t>
            </a:r>
            <a:r>
              <a:rPr lang="fr-FR" sz="700" dirty="0" err="1"/>
              <a:t>HdrRetic</a:t>
            </a:r>
            <a:r>
              <a:rPr lang="fr-FR" sz="700" dirty="0"/>
              <a:t>	100	Eukaryota;Archaeplastida;Chloroplastida;Chlorophyta;Chlorophyceae;</a:t>
            </a:r>
            <a:r>
              <a:rPr lang="fr-FR" sz="700" dirty="0" err="1"/>
              <a:t>Hydrodictyon</a:t>
            </a:r>
            <a:r>
              <a:rPr lang="fr-FR" sz="7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700" dirty="0"/>
              <a:t>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TCA----T--A-T-G-C--T---T-G--T-C--T-C-A-A----------AG--AT-T--AA-G--CC-A----T-G--C----A-T-G--T-C--TA-A-GT-----------A-TAA--A-C--T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GC-TTAT-A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-G----T--GA----------AA-C-T-G-C-GA-A--T-------------G-G-------------------------------------------------------------------------------------------------------------------------------------------------------------------------------------------------------------------C--T--C-A--T-T-A---AA-T-C-A--G-T-TAT--A-G--T-TT-A--T-T-TGA--TG-G--------T-A-------------------------------------------------------------------------------CCTT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A---------C--T----C--G--G---AT-AC-C--CG-------------------------T-A-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--A-A-T-T---------------------CTA-G-A-G-CT--A-A-TA---C-G-T--G-C--G-T----------A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-A---A-C-C--C-------------G-----------------------A--C--T----------------------------------------------------------------------------------------------------------------------------------------------------------------------------------------------------TC-T-----------------------------------------------------------------------------------------------------------------------------------------------------------------------------------------------------------------G-G----------------------AA-------G------G-----------G-T-C---GTAT-AT-A-------TTAG-ATA----AAA-----GGC-C-GAC-------------C-GG-AC-------------------------------------------------------------------------------------------------------------------------------------TTT--------------------------------------------------------------------------------------------------------------------------------------GT--CC-GAC-------CCG------------C--------------------------------------------------------G-GT-G-A--ATC-ATG-A-TAT-CTTCA---------------------------------------------------------------------------------------------------------------------------CGA----------------A-T-C-GCA----T---------------G--GC-----------------------------------------------------------------------------------------------------------------------------------------------------------------------------------------------------------------------C-TT--GC--------------------------------------------------------</a:t>
            </a:r>
            <a:endParaRPr kumimoji="0" lang="fr-FR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50" dirty="0"/>
              <a:t>HE610123.</a:t>
            </a:r>
            <a:r>
              <a:rPr lang="fr-FR" sz="1050" dirty="0" err="1"/>
              <a:t>HdrRetic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Hydrodictyon</a:t>
            </a:r>
            <a:r>
              <a:rPr lang="fr-FR" sz="1050" dirty="0"/>
              <a:t>;</a:t>
            </a:r>
          </a:p>
          <a:p>
            <a:r>
              <a:rPr lang="fr-FR" sz="1050" dirty="0"/>
              <a:t>AJ416108.</a:t>
            </a:r>
            <a:r>
              <a:rPr lang="fr-FR" sz="1050" dirty="0" err="1"/>
              <a:t>PabSigni</a:t>
            </a:r>
            <a:r>
              <a:rPr lang="fr-FR" sz="1050" dirty="0"/>
              <a:t>	Eukaryota;Archaeplastida;Chloroplastida;Chlorophyta;Trebouxiophyceae;</a:t>
            </a:r>
            <a:r>
              <a:rPr lang="fr-FR" sz="1050" dirty="0" err="1"/>
              <a:t>Pabia</a:t>
            </a:r>
            <a:r>
              <a:rPr lang="fr-FR" sz="1050" dirty="0"/>
              <a:t>;</a:t>
            </a:r>
          </a:p>
          <a:p>
            <a:r>
              <a:rPr lang="fr-FR" sz="1050" dirty="0"/>
              <a:t>AJ416104.</a:t>
            </a:r>
            <a:r>
              <a:rPr lang="fr-FR" sz="1050" dirty="0" err="1"/>
              <a:t>DanMicro</a:t>
            </a:r>
            <a:r>
              <a:rPr lang="fr-FR" sz="1050" dirty="0"/>
              <a:t>	Eukaryota;Archaeplastida;Chloroplastida;Chlorophyta;Ulvophyceae;Dangemannia;</a:t>
            </a:r>
          </a:p>
          <a:p>
            <a:r>
              <a:rPr lang="fr-FR" sz="1050" dirty="0"/>
              <a:t>KF898122.</a:t>
            </a:r>
            <a:r>
              <a:rPr lang="fr-FR" sz="1050" dirty="0" err="1"/>
              <a:t>AudObliq</a:t>
            </a:r>
            <a:r>
              <a:rPr lang="fr-FR" sz="1050" dirty="0"/>
              <a:t>	Eukaryota;Archaeplastida;Chloroplastida;Chlorophyta;Chlorophyceae;</a:t>
            </a:r>
          </a:p>
          <a:p>
            <a:r>
              <a:rPr lang="fr-FR" sz="1050" dirty="0"/>
              <a:t>JX888472.CmyRein3	Eukaryota;Archaeplastida;Chloroplastida;Chlorophyta;Chlorophyceae;</a:t>
            </a:r>
          </a:p>
          <a:p>
            <a:r>
              <a:rPr lang="fr-FR" sz="1050" dirty="0"/>
              <a:t>M63001.</a:t>
            </a:r>
            <a:r>
              <a:rPr lang="fr-FR" sz="1050" dirty="0" err="1"/>
              <a:t>CddVacuo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Chlamydopodium</a:t>
            </a:r>
            <a:r>
              <a:rPr lang="fr-FR" sz="1050" dirty="0"/>
              <a:t>;</a:t>
            </a:r>
          </a:p>
          <a:p>
            <a:r>
              <a:rPr lang="fr-FR" sz="1050" dirty="0"/>
              <a:t>M62997.</a:t>
            </a:r>
            <a:r>
              <a:rPr lang="fr-FR" sz="1050" dirty="0" err="1"/>
              <a:t>PduDuple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Pediastrum</a:t>
            </a:r>
            <a:r>
              <a:rPr lang="fr-FR" sz="1050" dirty="0"/>
              <a:t>;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946991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Taxo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file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Oligo</a:t>
            </a:r>
            <a:r>
              <a:rPr lang="fr-FR" dirty="0"/>
              <a:t> file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000" dirty="0"/>
              <a:t>#Type	</a:t>
            </a:r>
            <a:r>
              <a:rPr lang="fr-FR" sz="1000" dirty="0" err="1"/>
              <a:t>Sequence</a:t>
            </a:r>
            <a:r>
              <a:rPr lang="fr-FR" sz="1000" dirty="0"/>
              <a:t>	</a:t>
            </a:r>
            <a:r>
              <a:rPr lang="fr-FR" sz="1000" dirty="0" err="1"/>
              <a:t>Sequence</a:t>
            </a:r>
            <a:r>
              <a:rPr lang="fr-FR" sz="1000" dirty="0"/>
              <a:t>	Name</a:t>
            </a:r>
          </a:p>
          <a:p>
            <a:pPr marL="0" indent="0">
              <a:buNone/>
            </a:pPr>
            <a:r>
              <a:rPr lang="fr-FR" sz="1000" dirty="0"/>
              <a:t>primer	CCAGCASCYGCGGTAATTCC	ACTTTCGTTCTTGATYRA	V4_Euk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for V4 </a:t>
            </a:r>
            <a:r>
              <a:rPr lang="fr-FR" dirty="0" err="1"/>
              <a:t>region</a:t>
            </a:r>
            <a:r>
              <a:rPr lang="fr-FR" dirty="0"/>
              <a:t> – PR2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251520" y="1600201"/>
            <a:ext cx="8568952" cy="211683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        PR2 - for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assignement</a:t>
            </a: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Extract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V4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region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PR2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with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0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differences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in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primers</a:t>
            </a: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=pr2.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=pr2.tax,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=Oligos_V4_Euk.txt,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=4,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keepdots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=F, processors=8)</a:t>
            </a: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1520" y="4365104"/>
            <a:ext cx="457200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Removed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2274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file.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Names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pr2.pcr.fasta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pr2.bad.accnos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pr2.scrap.pcr.fasta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pr2.pcr.tax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It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took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28 secs to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screen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8061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pcr.seqs</a:t>
            </a:r>
            <a:endParaRPr lang="fr-FR" dirty="0"/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266693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Original file</a:t>
            </a: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80920" cy="2088232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TAGTCATATGCTTGTCTCAAAGATTAAGCCATGCATGTCTAAGTATAAACTGCTTTATACTGTGAAACTGCGAATGGCTCATTAAATCAGTTATAGTTTATTTGATGGTACCTACTACTCGGATACCCGTAGTAAATCTAGAGCTAATACGTGCGTAAATCCCGACTTCTGGAAGGGACGTATTTATTAGATAAAAGGCCGACCGGGCTCTGCCCGACTCGCGGTGAATCATGATAACTTCACGAATCGCATGGCCTTGCGCCGGCGATGTTTCATTCAAATTTCTGCCCTATCAACTTTCGATGGTAGGATAGAGGCCTACCATGGTGGTAACGGGTGACGGAGGATTAGGGTTCGATTCCGGAGAGGGAGCCTGAGAAACGGCTACCACATCCAAGGAAGGCAGCAGGCGCGCAAATTACCCAATCCTGACACAGGGAGGTAGTGACAATAAATAACAATACTGGGCCTTTTCAGGTCTGGTAATTGGAATGAGTACAATCTAAACCCCTTAACGAGGATCAATTGGAGGGCAAGTCTGGTGCCAGCAGCCGCGGTAATTCCAGCTCCAATAGCGTATATTTAAGTTGCTGCAGTTAAAA</a:t>
            </a:r>
            <a:r>
              <a:rPr lang="fr-FR" sz="800" b="1" dirty="0"/>
              <a:t>AGCTCGTAGTTGGATTTCGGGTGGGGCCTGCCGGTCCGCCGTTTCGGTGTGCACTGGCAGGGCCCACCTTGTTGCCGGGGACGGGCTCCTGGGCTTCACTGTCCGGGACTCGGAGTCGGCGCTGTTACTTTGAGTAAATTAGAGTGTTCAAAGCAGGCCTACGCTCTGAATACATTAGCATGGAATAACACGATAGGACTCTGGCCTATCCTGTTGGTCTGTAGGACCGGAGTAATGATTAAGAGGGACAGTCGGGGGCATTCGTATTTCATTGTCAGAGGTGAAATTCTTGGATTTATGAAAGACGAACTACTGCGAAAGCATTTGCCAAGGATGTTTTCATTAATCAAGAA</a:t>
            </a:r>
            <a:r>
              <a:rPr lang="fr-FR" sz="800" dirty="0"/>
              <a:t>CGAAAGTTGGGGGCTCGAAGACGATTAGATACCGTCCTAGTCTCAACCATAAACGATGCCGACTAGGGATCGGCGGATGTTTCTTCGATGACTCCGCCGGCACCTTATGAGAAATCAAAGTTTTTGGGTTCCGGGGGGAGTATGGTCGCAAGGCTGAAACTTAAAGGAATTGACGGAAGGGCACCACCAGGCGTGGAGCCTGCGGCTTAATTTGACTCAACACGGGAAAACTTACCAGGTCCAGACATAGTGAGGATTGACAGATTGAGAGCTCTTTCTTGATTCTATGGGTGGTGGTGCATGGCCGTTCTTAGTTGGTGGGTTGCCTTGTCAGGTTGATTCCGGTAACGAACGAGACCTCAGCCTGCTAAATAGTCACGGTTGGTTCGCCAGCCGGCGGACTTCTTAGAGGGACTATTGGCGACTAGCCAATGGAAGCATGAGGCAATAACAGGTCTGTGATGCCCTTAGATGTTCTGGGCCGCACGCGCGCTACACTGATGCATTCAACGAGCCTAGCCTTGGCCGAGAGGCCCGGGTAATCTTTGAAACTGCATCGTGATGGGGATAGATTATTGCAATTATTAATCTTCAACGAGGAATGCCTAGTAAGCGCAAGTCATCAGCTTGCGTTGATTACGTCCCTGCCCTTTGTACACACCGCCCGTCGCTCCTACCGATTGGGTGTGCTGGTGAAGTGTTCGGATTGGCGACCGGGGGCGGTCTCCGCTCTCGGCCGCCGAGAAGTTCATTAAACCCTCCCACCTAGAGGAAGGAGAAGTCGTAACAAGGTTTCCGTAGGTGAACCTGCGGAAGGATCATTG</a:t>
            </a:r>
            <a:endParaRPr lang="fr-FR" sz="700" dirty="0"/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&gt;FM205834.1.1779_U</a:t>
            </a:r>
          </a:p>
          <a:p>
            <a:r>
              <a:rPr lang="fr-FR" sz="800" b="1" dirty="0"/>
              <a:t>AGCTCCAATAGCGTATATTTAAGTTGCTGCAGTTAAAAAGCTCGTAGTTGGATTTCGGGTGGGGCCTGCCGGTCCGCCGTTTCGGTGTGCACTGGCAGGGCCCACCTTGTTGCCGGGGACGGGCTCCTGGGCTTCACTGTCCGGGACTCGGAGTCGGCGCTGTTACTTTGAGTAAATTAGAGTGTTCAAAGCAGGCCTACGCTCTGAATACATTAGCATGGAATAACACGATAGGACTCTGGCCTATCCTGTTGGTCTGTAGGACCGGAGTAATGATTAAGAGGGACAGTCGGGGGCATTCGTATTTCATTGTCAGAGGTGAAATTCTTGGATTTATGAAAGACGAACTACTGCGAAAGCATTTGCCAAGGATGTTTTCATTAATCAAGAAC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611560" y="5805264"/>
            <a:ext cx="6961521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do not </a:t>
            </a:r>
            <a:r>
              <a:rPr lang="fr-FR" dirty="0" err="1"/>
              <a:t>contain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primers</a:t>
            </a:r>
            <a:r>
              <a:rPr lang="fr-FR" dirty="0"/>
              <a:t> (</a:t>
            </a:r>
            <a:r>
              <a:rPr lang="fr-FR" dirty="0" err="1"/>
              <a:t>e.g</a:t>
            </a:r>
            <a:r>
              <a:rPr lang="fr-FR" dirty="0"/>
              <a:t>. </a:t>
            </a:r>
            <a:r>
              <a:rPr lang="fr-FR" dirty="0" err="1"/>
              <a:t>too</a:t>
            </a:r>
            <a:r>
              <a:rPr lang="fr-FR" dirty="0"/>
              <a:t> short) are </a:t>
            </a:r>
            <a:r>
              <a:rPr lang="fr-FR" dirty="0" err="1"/>
              <a:t>rejected</a:t>
            </a:r>
            <a:endParaRPr lang="fr-FR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for V4 </a:t>
            </a:r>
            <a:r>
              <a:rPr lang="fr-FR" dirty="0" err="1"/>
              <a:t>region</a:t>
            </a:r>
            <a:r>
              <a:rPr lang="fr-FR" dirty="0"/>
              <a:t> for Silva </a:t>
            </a:r>
            <a:r>
              <a:rPr lang="fr-FR" dirty="0" err="1"/>
              <a:t>seed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117848" y="1268760"/>
            <a:ext cx="8568952" cy="2980928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===================================================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      Silva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seed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- for alignement and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compute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OTUs</a:t>
            </a: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Extract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region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corresponding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to V4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Euks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with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0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differences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for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primers</a:t>
            </a: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silva.seed.tax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=Oligos_V4_Euk.txt,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=4,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keepdots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=F, processors=8)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Remove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having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only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gaps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filter.seqs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silva.seed.pcr.fasta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)</a:t>
            </a:r>
            <a:endParaRPr lang="fr-FR" sz="1200" dirty="0"/>
          </a:p>
        </p:txBody>
      </p:sp>
      <p:sp>
        <p:nvSpPr>
          <p:cNvPr id="4" name="Rectangle 3"/>
          <p:cNvSpPr/>
          <p:nvPr/>
        </p:nvSpPr>
        <p:spPr>
          <a:xfrm>
            <a:off x="117848" y="4509120"/>
            <a:ext cx="380608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Removed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5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file.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Names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silva.seed.pcr.fasta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silva.seed.bad.accnos</a:t>
            </a:r>
            <a:endParaRPr lang="fr-FR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silva.seed.scrap.pcr.fasta</a:t>
            </a:r>
            <a:endParaRPr lang="fr-FR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silva.seed.pcr.tax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It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took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0 secs to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screen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71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4211960" y="4509120"/>
            <a:ext cx="380608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 fontScale="92500"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Length of filtered alignment: 400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Number of columns removed: 8175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Length of the original alignment: 8575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Number of sequences used to construct filter: 66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Names: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en-US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silva.filter</a:t>
            </a:r>
            <a:endParaRPr lang="en-US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en-US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silva.seed.pcr.filter.fasta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filter.seqs</a:t>
            </a:r>
            <a:endParaRPr lang="fr-FR" dirty="0"/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80920" cy="2592288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&gt;HE610123.</a:t>
            </a:r>
            <a:r>
              <a:rPr lang="fr-FR" sz="800" dirty="0" err="1"/>
              <a:t>HdrRetic</a:t>
            </a:r>
            <a:r>
              <a:rPr lang="fr-FR" sz="800" dirty="0"/>
              <a:t>	100	Eukaryota;Archaeplastida;Chloroplastida;Chlorophyta;Chlorophyceae;</a:t>
            </a:r>
            <a:r>
              <a:rPr lang="fr-FR" sz="800" dirty="0" err="1"/>
              <a:t>Hydrodictyon</a:t>
            </a:r>
            <a:r>
              <a:rPr lang="fr-FR" sz="8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A-GC-TC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AT-A-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C--G--T---A--TA-T-TTA-AG------TT-G--T-T--GC-A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T--A-----AA-AA-GC-TC-------G-TA-G-T-T-GGATTT-C--------G--G-GT-G-G-G----------------------------------------------------------------------------------------------------------------------------------------------------------------------------------T----T-C-T-A-----------------------------------------------------G-C-G--G--T---------C--C-G-CC---------------------------------------------------------------------------------------------------------------------------------------------------T-A-T---------------------------------------------------------------------------------------------------------------------------------------------------------------------G-G-T-G-A--G-T------A--C-T---G--C----------------------------T--A----T---G----------------------------------------------------G--C-C--CT--C-C-T-TT---------------------------------------------------------------------------------------CTGC--CGGG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CG--A-GT-TG----C--TG-G------------------GC---------------------------------TTCACT----------------------------------G-T----------------C-C----G--GT-G-----C-----------T------T--GGA-------</a:t>
            </a:r>
            <a:endParaRPr lang="fr-FR" sz="7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611560" y="4437112"/>
            <a:ext cx="160909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filter.seqs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611560" y="4869160"/>
            <a:ext cx="8280920" cy="936104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&gt;HE610123.</a:t>
            </a:r>
            <a:r>
              <a:rPr lang="fr-FR" sz="800" dirty="0" err="1"/>
              <a:t>HdrRetic</a:t>
            </a:r>
            <a:endParaRPr lang="fr-FR" sz="800" dirty="0"/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AGCTCCAATAGCGTATATTTAAGTTGTTGCAGTTAAAAAGCTCGTAGTT-GGATTTCGG-GTGGGTTCTAGCGGTCC-GCC---TA-T----GG-TGAGTACTGCT-A-TGGCCCT-CCTTT-CTGC-CGGGGACGAGTTGCTGGGCTTCACTGTCCGGT-G-CTTGGAGTCGGCGTTGTTACTTTGAGTAAATTAGAGTGTTCAAAGCAGGC-ATACGCC-CTGAATACTTTAGCATGGAATAACACGATAGGACTCTGG-CCTATCTTGTTGGTCTGTAGGACCGGAGTAATGATTAAGAGGGACAGTCGGGGGCATTCGTATTTCATTGTCAGAGGTGAAATTCTTGGATTTATGAAAGACGAACTACTGCGAAAGCATTTGCCAAGGATGTTTTCATTAATCAAGAAC</a:t>
            </a:r>
            <a:endParaRPr lang="fr-FR" sz="700" dirty="0"/>
          </a:p>
        </p:txBody>
      </p:sp>
      <p:sp>
        <p:nvSpPr>
          <p:cNvPr id="8" name="ZoneTexte 7"/>
          <p:cNvSpPr txBox="1"/>
          <p:nvPr/>
        </p:nvSpPr>
        <p:spPr>
          <a:xfrm>
            <a:off x="611560" y="5805264"/>
            <a:ext cx="459061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All gaps </a:t>
            </a:r>
            <a:r>
              <a:rPr lang="fr-FR" dirty="0" err="1"/>
              <a:t>common</a:t>
            </a:r>
            <a:r>
              <a:rPr lang="fr-FR" dirty="0"/>
              <a:t> to all </a:t>
            </a:r>
            <a:r>
              <a:rPr lang="fr-FR" dirty="0" err="1"/>
              <a:t>sequences</a:t>
            </a:r>
            <a:r>
              <a:rPr lang="fr-FR" dirty="0"/>
              <a:t> are </a:t>
            </a:r>
            <a:r>
              <a:rPr lang="fr-FR" dirty="0" err="1"/>
              <a:t>removed</a:t>
            </a:r>
            <a:endParaRPr lang="fr-FR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filter.seqs</a:t>
            </a:r>
            <a:endParaRPr lang="fr-FR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628800"/>
            <a:ext cx="7128792" cy="2475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4653136"/>
            <a:ext cx="7165079" cy="166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539552" y="1196752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395536" y="4221088"/>
            <a:ext cx="160909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filter.seqs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contigs and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bad</a:t>
            </a:r>
            <a:r>
              <a:rPr lang="fr-FR" dirty="0"/>
              <a:t> contigs</a:t>
            </a:r>
          </a:p>
        </p:txBody>
      </p:sp>
      <p:sp>
        <p:nvSpPr>
          <p:cNvPr id="4" name="Organigramme : Alternative 3"/>
          <p:cNvSpPr/>
          <p:nvPr/>
        </p:nvSpPr>
        <p:spPr>
          <a:xfrm>
            <a:off x="1810420" y="339799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make.contigs</a:t>
            </a:r>
            <a:endParaRPr lang="fr-FR" dirty="0"/>
          </a:p>
        </p:txBody>
      </p:sp>
      <p:cxnSp>
        <p:nvCxnSpPr>
          <p:cNvPr id="10" name="Connecteur droit avec flèche 9"/>
          <p:cNvCxnSpPr>
            <a:cxnSpLocks/>
            <a:stCxn id="19" idx="2"/>
          </p:cNvCxnSpPr>
          <p:nvPr/>
        </p:nvCxnSpPr>
        <p:spPr>
          <a:xfrm>
            <a:off x="2602508" y="2934232"/>
            <a:ext cx="0" cy="422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rganigramme : Multidocument 18"/>
          <p:cNvSpPr/>
          <p:nvPr/>
        </p:nvSpPr>
        <p:spPr>
          <a:xfrm>
            <a:off x="1331640" y="1340768"/>
            <a:ext cx="2952328" cy="1656184"/>
          </a:xfrm>
          <a:prstGeom prst="flowChartMulti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fastq</a:t>
            </a:r>
            <a:r>
              <a:rPr lang="fr-FR" dirty="0"/>
              <a:t> files</a:t>
            </a:r>
          </a:p>
        </p:txBody>
      </p:sp>
      <p:sp>
        <p:nvSpPr>
          <p:cNvPr id="8" name="Espace réservé du contenu 6">
            <a:extLst>
              <a:ext uri="{FF2B5EF4-FFF2-40B4-BE49-F238E27FC236}">
                <a16:creationId xmlns:a16="http://schemas.microsoft.com/office/drawing/2014/main" id="{9740AC5A-3090-4C8F-9663-486F4FDED5F0}"/>
              </a:ext>
            </a:extLst>
          </p:cNvPr>
          <p:cNvSpPr txBox="1">
            <a:spLocks/>
          </p:cNvSpPr>
          <p:nvPr/>
        </p:nvSpPr>
        <p:spPr>
          <a:xfrm>
            <a:off x="575556" y="5157192"/>
            <a:ext cx="7776864" cy="9715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 fontScale="92500"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make.contigs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(file=$PROJECT.txt, processors=32)"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screen.seqs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PROJECT.trim.contigs.fasta,group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PROJECT.contigs.groups,maxambig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=0,minlength=350,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maxlength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=450, processors=32)"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F780583-1990-45BD-B246-A47C6DEBD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344" y="2232839"/>
            <a:ext cx="4391486" cy="2348289"/>
          </a:xfrm>
          <a:prstGeom prst="rect">
            <a:avLst/>
          </a:prstGeom>
        </p:spPr>
      </p:pic>
      <p:sp>
        <p:nvSpPr>
          <p:cNvPr id="11" name="Organigramme : Alternative 10">
            <a:extLst>
              <a:ext uri="{FF2B5EF4-FFF2-40B4-BE49-F238E27FC236}">
                <a16:creationId xmlns:a16="http://schemas.microsoft.com/office/drawing/2014/main" id="{EF0E9894-82A0-4360-A1E6-F18A8EDEF29A}"/>
              </a:ext>
            </a:extLst>
          </p:cNvPr>
          <p:cNvSpPr/>
          <p:nvPr/>
        </p:nvSpPr>
        <p:spPr>
          <a:xfrm>
            <a:off x="1810420" y="422608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screen.seqs</a:t>
            </a:r>
            <a:endParaRPr lang="fr-FR" dirty="0"/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AFCC3CE7-E8BA-414F-BE8A-16BAACF00DF2}"/>
              </a:ext>
            </a:extLst>
          </p:cNvPr>
          <p:cNvCxnSpPr>
            <a:cxnSpLocks/>
          </p:cNvCxnSpPr>
          <p:nvPr/>
        </p:nvCxnSpPr>
        <p:spPr>
          <a:xfrm>
            <a:off x="2602508" y="3803328"/>
            <a:ext cx="0" cy="422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7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611560" y="674606"/>
            <a:ext cx="4429341" cy="2970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220072" y="764704"/>
            <a:ext cx="25061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http://www.mothur.org/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51520" y="177094"/>
            <a:ext cx="8424936" cy="40011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Metabarcode analysis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475" y="3839829"/>
            <a:ext cx="5005392" cy="25334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5576" y="4921893"/>
            <a:ext cx="2809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http://qiime.org/index.html</a:t>
            </a:r>
          </a:p>
        </p:txBody>
      </p:sp>
    </p:spTree>
    <p:extLst>
      <p:ext uri="{BB962C8B-B14F-4D97-AF65-F5344CB8AC3E}">
        <p14:creationId xmlns:p14="http://schemas.microsoft.com/office/powerpoint/2010/main" val="1824367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.group file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914400" y="981075"/>
            <a:ext cx="8229600" cy="572135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fr-FR" sz="1000" dirty="0"/>
          </a:p>
          <a:p>
            <a:pPr marL="0" indent="0">
              <a:buNone/>
            </a:pPr>
            <a:r>
              <a:rPr lang="it-IT" sz="1000" dirty="0"/>
              <a:t>M02439_22_000000000-AD0LA_1_1101_10136_4135	120p</a:t>
            </a:r>
          </a:p>
          <a:p>
            <a:pPr marL="0" indent="0">
              <a:buNone/>
            </a:pPr>
            <a:r>
              <a:rPr lang="it-IT" sz="1000" dirty="0"/>
              <a:t>M02439_22_000000000-AD0LA_1_1101_10390_2702	120p</a:t>
            </a:r>
          </a:p>
          <a:p>
            <a:pPr marL="0" indent="0">
              <a:buNone/>
            </a:pPr>
            <a:r>
              <a:rPr lang="it-IT" sz="1000" dirty="0"/>
              <a:t>M02439_22_000000000-AD0LA_1_1101_10390_4240	120p</a:t>
            </a:r>
          </a:p>
          <a:p>
            <a:pPr marL="0" indent="0">
              <a:buNone/>
            </a:pPr>
            <a:r>
              <a:rPr lang="it-IT" sz="1000" dirty="0"/>
              <a:t>M02439_22_000000000-AD0LA_1_1101_10437_2937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M02439_22_000000000-AD0LA_1_1101_10700_3019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M02439_22_000000000-AD0LA_1_1101_10723_2622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M02439_22_000000000-AD0LA_1_1101_10770_3215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M02439_22_000000000-AD0LA_1_1101_10904_3993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M02439_22_000000000-AD0LA_1_1101_10923_3677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M02439_22_000000000-AD0LA_1_1101_10926_3259	120p</a:t>
            </a:r>
          </a:p>
          <a:p>
            <a:pPr marL="0" indent="0">
              <a:buNone/>
            </a:pPr>
            <a:r>
              <a:rPr lang="it-IT" sz="1000" dirty="0"/>
              <a:t>M02439_22_000000000-AD0LA_1_1101_11163_4228	120p</a:t>
            </a:r>
          </a:p>
          <a:p>
            <a:pPr marL="0" indent="0">
              <a:buNone/>
            </a:pPr>
            <a:r>
              <a:rPr lang="it-IT" sz="1000" dirty="0"/>
              <a:t>M02439_22_000000000-AD0LA_1_1101_11269_3690	120p</a:t>
            </a:r>
          </a:p>
          <a:p>
            <a:pPr marL="0" indent="0">
              <a:buNone/>
            </a:pPr>
            <a:r>
              <a:rPr lang="it-IT" sz="1000" dirty="0"/>
              <a:t>M02439_22_000000000-AD0LA_1_1101_11545_3181	120p</a:t>
            </a:r>
          </a:p>
          <a:p>
            <a:pPr marL="0" indent="0">
              <a:buNone/>
            </a:pPr>
            <a:r>
              <a:rPr lang="it-IT" sz="1000" dirty="0"/>
              <a:t>M02439_22_000000000-AD0LA_1_1101_11555_3163	120p</a:t>
            </a:r>
          </a:p>
          <a:p>
            <a:pPr marL="0" indent="0">
              <a:buNone/>
            </a:pPr>
            <a:r>
              <a:rPr lang="it-IT" sz="1000" dirty="0"/>
              <a:t>M02439_22_000000000-AD0LA_1_1101_11637_3917	120p</a:t>
            </a:r>
          </a:p>
          <a:p>
            <a:pPr marL="0" indent="0">
              <a:buNone/>
            </a:pPr>
            <a:r>
              <a:rPr lang="it-IT" sz="1000" dirty="0"/>
              <a:t>M02439_22_000000000-AD0LA_1_1101_11647_2946	120p</a:t>
            </a:r>
          </a:p>
          <a:p>
            <a:pPr marL="0" indent="0">
              <a:buNone/>
            </a:pPr>
            <a:r>
              <a:rPr lang="it-IT" sz="1000" dirty="0"/>
              <a:t>M02439_22_000000000-AD0LA_1_1101_11773_3055	120p</a:t>
            </a:r>
          </a:p>
          <a:p>
            <a:pPr marL="0" indent="0">
              <a:buNone/>
            </a:pPr>
            <a:r>
              <a:rPr lang="it-IT" sz="1000" dirty="0"/>
              <a:t>M02439_22_000000000-AD0LA_1_1101_11777_3920	120p</a:t>
            </a:r>
          </a:p>
          <a:p>
            <a:pPr marL="0" indent="0">
              <a:buNone/>
            </a:pPr>
            <a:r>
              <a:rPr lang="it-IT" sz="1000" dirty="0"/>
              <a:t>M02439_22_000000000-AD0LA_1_1101_12005_3096	120p</a:t>
            </a:r>
            <a:endParaRPr lang="fr-FR" sz="1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pcr</a:t>
            </a:r>
            <a:r>
              <a:rPr lang="fr-FR" dirty="0"/>
              <a:t> </a:t>
            </a:r>
            <a:r>
              <a:rPr lang="fr-FR" dirty="0" err="1"/>
              <a:t>primers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19200"/>
            <a:ext cx="8507288" cy="4937760"/>
          </a:xfrm>
        </p:spPr>
        <p:txBody>
          <a:bodyPr>
            <a:noAutofit/>
          </a:bodyPr>
          <a:lstStyle/>
          <a:p>
            <a:r>
              <a:rPr lang="fr-FR" sz="1800" dirty="0"/>
              <a:t>&gt;H9F81JA01BKBTC</a:t>
            </a:r>
          </a:p>
          <a:p>
            <a:endParaRPr lang="fr-FR" sz="1800" dirty="0"/>
          </a:p>
          <a:p>
            <a:r>
              <a:rPr lang="fr-FR" sz="1800" b="1" dirty="0">
                <a:solidFill>
                  <a:srgbClr val="0070C0"/>
                </a:solidFill>
              </a:rPr>
              <a:t>CCAGCAGCCGCGGGTAATTCC</a:t>
            </a:r>
            <a:r>
              <a:rPr lang="fr-FR" sz="1800" dirty="0"/>
              <a:t>AGCTCCAATAGCGTATATTAAAGTTGTTGCGGTTAAAAAGCTCGTAGTTGGAGTTCTGCCAGGTGCCGCCTGTCCGCCCCAGTGGTGAGTACGTGGCGCGCATTTGGCCCTTTCAAGGGGAGCGTATCTGCACTTTATTGTGTGGTGCGGGATCCTTGACTTTTACTTTGAGGAAATAGGAGTGTTCCAAGCAGGCTCTCGTCGTGCACAGCTCAGCATGGAATAATAGCATTGGACCTCGATTCTAAGCTGTTGGTTGCCAGAAGCGAGGTAATGATGAAGAGGGATAGTTGGGGGCATTCGTATTTAACTGTCAGAGGTGAAATTCTTGGATTTGTTAAAGACGGACTACTGCGAAGCATCTGCCATGGATGTTTTCATTGATCA</a:t>
            </a:r>
            <a:r>
              <a:rPr lang="fr-FR" sz="1800" b="1" dirty="0">
                <a:solidFill>
                  <a:srgbClr val="7030A0"/>
                </a:solidFill>
              </a:rPr>
              <a:t>AGAACGAAAGTTGGGGCGTCGAAG</a:t>
            </a:r>
            <a:endParaRPr lang="fr-FR" sz="1800" b="1" dirty="0">
              <a:solidFill>
                <a:srgbClr val="FF0000"/>
              </a:solidFill>
            </a:endParaRPr>
          </a:p>
          <a:p>
            <a:endParaRPr lang="fr-FR" sz="1800" b="1" dirty="0">
              <a:solidFill>
                <a:srgbClr val="FF0000"/>
              </a:solidFill>
            </a:endParaRPr>
          </a:p>
          <a:p>
            <a:endParaRPr lang="fr-FR" sz="1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fr-FR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1640" y="1689441"/>
            <a:ext cx="1728192" cy="2880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Primer </a:t>
            </a:r>
            <a:r>
              <a:rPr lang="fr-FR" dirty="0" err="1"/>
              <a:t>forward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123728" y="4509120"/>
            <a:ext cx="1728192" cy="2880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Primer reverse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pcr</a:t>
            </a:r>
            <a:r>
              <a:rPr lang="fr-FR" dirty="0"/>
              <a:t> </a:t>
            </a:r>
            <a:r>
              <a:rPr lang="fr-FR" dirty="0" err="1"/>
              <a:t>primers</a:t>
            </a:r>
            <a:endParaRPr lang="fr-FR" dirty="0"/>
          </a:p>
        </p:txBody>
      </p:sp>
      <p:sp>
        <p:nvSpPr>
          <p:cNvPr id="4" name="Organigramme : Alternative 3"/>
          <p:cNvSpPr/>
          <p:nvPr/>
        </p:nvSpPr>
        <p:spPr>
          <a:xfrm>
            <a:off x="3476250" y="3789040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prc.seqs</a:t>
            </a:r>
            <a:endParaRPr lang="fr-FR" dirty="0"/>
          </a:p>
        </p:txBody>
      </p:sp>
      <p:cxnSp>
        <p:nvCxnSpPr>
          <p:cNvPr id="10" name="Connecteur droit avec flèche 9"/>
          <p:cNvCxnSpPr>
            <a:stCxn id="19" idx="2"/>
            <a:endCxn id="4" idx="0"/>
          </p:cNvCxnSpPr>
          <p:nvPr/>
        </p:nvCxnSpPr>
        <p:spPr>
          <a:xfrm>
            <a:off x="4258692" y="2862224"/>
            <a:ext cx="9646" cy="9268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rganigramme : Multidocument 18"/>
          <p:cNvSpPr/>
          <p:nvPr/>
        </p:nvSpPr>
        <p:spPr>
          <a:xfrm>
            <a:off x="2987824" y="1268760"/>
            <a:ext cx="2952328" cy="1656184"/>
          </a:xfrm>
          <a:prstGeom prst="flowChartMulti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Contig file</a:t>
            </a:r>
          </a:p>
        </p:txBody>
      </p:sp>
      <p:sp>
        <p:nvSpPr>
          <p:cNvPr id="8" name="Espace réservé du contenu 6">
            <a:extLst>
              <a:ext uri="{FF2B5EF4-FFF2-40B4-BE49-F238E27FC236}">
                <a16:creationId xmlns:a16="http://schemas.microsoft.com/office/drawing/2014/main" id="{C951B750-FC8E-4809-A243-174F43F1798D}"/>
              </a:ext>
            </a:extLst>
          </p:cNvPr>
          <p:cNvSpPr txBox="1">
            <a:spLocks/>
          </p:cNvSpPr>
          <p:nvPr/>
        </p:nvSpPr>
        <p:spPr>
          <a:xfrm>
            <a:off x="693912" y="5058468"/>
            <a:ext cx="7776864" cy="64807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PROJECT.trim.contigs.good.fasta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group=$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PROJECT.contigs.good.groups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=$FILE_OLIGOS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=2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rdiffs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=2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processors=32)"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Dereplicate</a:t>
            </a:r>
            <a:r>
              <a:rPr lang="fr-FR" dirty="0"/>
              <a:t> </a:t>
            </a:r>
            <a:r>
              <a:rPr lang="fr-FR" dirty="0" err="1"/>
              <a:t>sequences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675137" y="321297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unique.seqs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/>
              <a:t>group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count.seqs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6">
            <a:extLst>
              <a:ext uri="{FF2B5EF4-FFF2-40B4-BE49-F238E27FC236}">
                <a16:creationId xmlns:a16="http://schemas.microsoft.com/office/drawing/2014/main" id="{3EDABD1F-3827-458F-A2B0-9AC344F324C9}"/>
              </a:ext>
            </a:extLst>
          </p:cNvPr>
          <p:cNvSpPr txBox="1">
            <a:spLocks/>
          </p:cNvSpPr>
          <p:nvPr/>
        </p:nvSpPr>
        <p:spPr>
          <a:xfrm>
            <a:off x="693912" y="5058468"/>
            <a:ext cx="7776864" cy="8908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unique.seqs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(fasta=$PROJECT_18S.fasta)"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count.seqs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name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=$PROJECT_18S.names, group=$PROJECT_18S.groups, processors=32)"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dereplication</a:t>
            </a:r>
            <a:r>
              <a:rPr lang="fr-FR" dirty="0"/>
              <a:t> : .</a:t>
            </a:r>
            <a:r>
              <a:rPr lang="fr-FR" dirty="0" err="1"/>
              <a:t>names</a:t>
            </a:r>
            <a:r>
              <a:rPr lang="fr-FR" dirty="0"/>
              <a:t> file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5F697FF-4B78-474B-BCC4-5237B4B1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5" y="1124744"/>
            <a:ext cx="9144000" cy="3117431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en-US" dirty="0"/>
              <a:t>After count : .</a:t>
            </a:r>
            <a:r>
              <a:rPr lang="en-US" dirty="0" err="1"/>
              <a:t>count_table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755576" y="4275137"/>
            <a:ext cx="6865885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More efficient </a:t>
            </a:r>
            <a:r>
              <a:rPr lang="fr-FR" dirty="0" err="1"/>
              <a:t>way</a:t>
            </a:r>
            <a:r>
              <a:rPr lang="fr-FR" dirty="0"/>
              <a:t> to store the information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 </a:t>
            </a:r>
            <a:r>
              <a:rPr lang="fr-FR" dirty="0" err="1"/>
              <a:t>names</a:t>
            </a:r>
            <a:r>
              <a:rPr lang="fr-FR" dirty="0"/>
              <a:t> file </a:t>
            </a:r>
            <a:r>
              <a:rPr lang="fr-FR" dirty="0" err="1"/>
              <a:t>especially</a:t>
            </a:r>
            <a:r>
              <a:rPr lang="fr-FR" dirty="0"/>
              <a:t> for large data sets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331640" y="5157192"/>
            <a:ext cx="6865885" cy="92333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At </a:t>
            </a:r>
            <a:r>
              <a:rPr lang="fr-FR" dirty="0" err="1"/>
              <a:t>this</a:t>
            </a:r>
            <a:r>
              <a:rPr lang="fr-FR" dirty="0"/>
              <a:t> stage one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remove</a:t>
            </a:r>
            <a:r>
              <a:rPr lang="fr-FR" dirty="0"/>
              <a:t> the </a:t>
            </a:r>
            <a:r>
              <a:rPr lang="fr-FR" dirty="0" err="1"/>
              <a:t>sequences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are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present</a:t>
            </a:r>
            <a:r>
              <a:rPr lang="fr-FR" dirty="0"/>
              <a:t> at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(e.g. singletons or &lt;10). 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very</a:t>
            </a:r>
            <a:r>
              <a:rPr lang="fr-FR" dirty="0"/>
              <a:t> good </a:t>
            </a:r>
            <a:r>
              <a:rPr lang="fr-FR" dirty="0" err="1"/>
              <a:t>way</a:t>
            </a:r>
            <a:r>
              <a:rPr lang="fr-FR" dirty="0"/>
              <a:t> to speed up the computation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losing</a:t>
            </a:r>
            <a:r>
              <a:rPr lang="fr-FR" dirty="0"/>
              <a:t> a lot of information.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13850FD-187A-4685-BCB9-65F612F58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08720"/>
            <a:ext cx="902970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066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Align</a:t>
            </a:r>
            <a:r>
              <a:rPr lang="fr-FR" dirty="0"/>
              <a:t> </a:t>
            </a:r>
            <a:r>
              <a:rPr lang="fr-FR" dirty="0" err="1"/>
              <a:t>sequences</a:t>
            </a:r>
            <a:r>
              <a:rPr lang="fr-FR" dirty="0"/>
              <a:t> and </a:t>
            </a:r>
            <a:r>
              <a:rPr lang="fr-FR" dirty="0" err="1"/>
              <a:t>precluster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675137" y="321297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align.seqs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pre.cluster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contenu 6">
            <a:extLst>
              <a:ext uri="{FF2B5EF4-FFF2-40B4-BE49-F238E27FC236}">
                <a16:creationId xmlns:a16="http://schemas.microsoft.com/office/drawing/2014/main" id="{77F1FF92-1863-4D4D-9EBB-1366D225EB52}"/>
              </a:ext>
            </a:extLst>
          </p:cNvPr>
          <p:cNvSpPr txBox="1">
            <a:spLocks/>
          </p:cNvSpPr>
          <p:nvPr/>
        </p:nvSpPr>
        <p:spPr>
          <a:xfrm>
            <a:off x="683568" y="5084663"/>
            <a:ext cx="7776864" cy="9366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align.seqs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(fasta=$PROJECT_18S.unique.abund.fasta,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reference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=$FILE_SILVA, flip=T, processors=32)"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pre.cluster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(fasta=$PROJECT_18S.unique.abund.filter.fasta, count=$PROJECT_18S.abund.count_table, diffs=1, processors=32)"</a:t>
            </a:r>
          </a:p>
        </p:txBody>
      </p:sp>
    </p:spTree>
    <p:extLst>
      <p:ext uri="{BB962C8B-B14F-4D97-AF65-F5344CB8AC3E}">
        <p14:creationId xmlns:p14="http://schemas.microsoft.com/office/powerpoint/2010/main" val="25130668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Align</a:t>
            </a:r>
            <a:r>
              <a:rPr lang="fr-FR" dirty="0"/>
              <a:t> to Silva </a:t>
            </a:r>
            <a:r>
              <a:rPr lang="fr-FR" dirty="0" err="1"/>
              <a:t>seed</a:t>
            </a:r>
            <a:r>
              <a:rPr lang="fr-FR" dirty="0"/>
              <a:t> </a:t>
            </a:r>
            <a:r>
              <a:rPr lang="fr-FR" dirty="0" err="1"/>
              <a:t>reference</a:t>
            </a:r>
            <a:r>
              <a:rPr lang="fr-FR" dirty="0"/>
              <a:t> alignement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611" y="2504058"/>
            <a:ext cx="8854777" cy="1849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chimera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567125" y="3212976"/>
            <a:ext cx="1800200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chimera.uchime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cont</a:t>
            </a:r>
            <a:r>
              <a:rPr lang="fr-FR" dirty="0"/>
              <a:t> table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remove.seqs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contenu 6">
            <a:extLst>
              <a:ext uri="{FF2B5EF4-FFF2-40B4-BE49-F238E27FC236}">
                <a16:creationId xmlns:a16="http://schemas.microsoft.com/office/drawing/2014/main" id="{77F1FF92-1863-4D4D-9EBB-1366D225EB52}"/>
              </a:ext>
            </a:extLst>
          </p:cNvPr>
          <p:cNvSpPr txBox="1">
            <a:spLocks/>
          </p:cNvSpPr>
          <p:nvPr/>
        </p:nvSpPr>
        <p:spPr>
          <a:xfrm>
            <a:off x="683568" y="5084662"/>
            <a:ext cx="7776864" cy="1296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chimera.uchime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(fasta=$PROJECT_18S.unique.abund.filter.precluster.fasta, count=$PROJECT_18S.unique.abund.filter.precluster.count_table, processors=32)"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remove.seqs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(fasta=$PROJECT_18S.unique.abund.filter.precluster.fasta,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accnos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=$PROJECT_18S.unique.abund.filter.precluster.denovo.uchime.accnos, count=$PROJECT_18S.unique.abund.filter.precluster.count_table)"</a:t>
            </a:r>
          </a:p>
        </p:txBody>
      </p:sp>
    </p:spTree>
    <p:extLst>
      <p:ext uri="{BB962C8B-B14F-4D97-AF65-F5344CB8AC3E}">
        <p14:creationId xmlns:p14="http://schemas.microsoft.com/office/powerpoint/2010/main" val="4172532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Assigning</a:t>
            </a:r>
            <a:r>
              <a:rPr lang="fr-FR" dirty="0"/>
              <a:t> </a:t>
            </a:r>
            <a:r>
              <a:rPr lang="fr-FR" dirty="0" err="1"/>
              <a:t>sequences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PR2</a:t>
            </a:r>
          </a:p>
        </p:txBody>
      </p:sp>
      <p:sp>
        <p:nvSpPr>
          <p:cNvPr id="5" name="Organigramme : Alternative 4"/>
          <p:cNvSpPr/>
          <p:nvPr/>
        </p:nvSpPr>
        <p:spPr>
          <a:xfrm>
            <a:off x="3567125" y="3212976"/>
            <a:ext cx="1800200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classify.seqs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10" name="Espace réservé du contenu 6">
            <a:extLst>
              <a:ext uri="{FF2B5EF4-FFF2-40B4-BE49-F238E27FC236}">
                <a16:creationId xmlns:a16="http://schemas.microsoft.com/office/drawing/2014/main" id="{55515BBC-9F9B-45CE-98C8-5118B21E5768}"/>
              </a:ext>
            </a:extLst>
          </p:cNvPr>
          <p:cNvSpPr txBox="1">
            <a:spLocks/>
          </p:cNvSpPr>
          <p:nvPr/>
        </p:nvSpPr>
        <p:spPr>
          <a:xfrm>
            <a:off x="488309" y="4261335"/>
            <a:ext cx="8208912" cy="64807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1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classify.seqs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(fasta=$PROJECT_18S.uniq.preclust.no_chim.more_than_2.fasta, count=$PROJECT_18S.uniq.preclust.no_chim.more_than_2.count_table,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reference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=$FILE_PR2.fasta,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=$FILE_PR2.tax, processors=32,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probs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=T)"</a:t>
            </a:r>
            <a:endParaRPr kumimoji="0" lang="fr-FR" sz="11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256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646083"/>
            <a:ext cx="8229600" cy="400110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20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Which</a:t>
            </a:r>
            <a:r>
              <a:rPr lang="fr-FR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one to </a:t>
            </a:r>
            <a:r>
              <a:rPr lang="fr-FR" sz="20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choose</a:t>
            </a:r>
            <a:r>
              <a:rPr lang="fr-FR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?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16" y="1399342"/>
            <a:ext cx="8210550" cy="40957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56960" y="6165304"/>
            <a:ext cx="5762278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dirty="0"/>
              <a:t>http://blog.mothur.org/2016/01/12/mothur-and-qiime/</a:t>
            </a:r>
          </a:p>
        </p:txBody>
      </p:sp>
    </p:spTree>
    <p:extLst>
      <p:ext uri="{BB962C8B-B14F-4D97-AF65-F5344CB8AC3E}">
        <p14:creationId xmlns:p14="http://schemas.microsoft.com/office/powerpoint/2010/main" val="15540761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file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4067945" y="5445224"/>
            <a:ext cx="2376264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fr-FR" dirty="0"/>
              <a:t>Open </a:t>
            </a:r>
            <a:r>
              <a:rPr lang="fr-FR" dirty="0" err="1"/>
              <a:t>with</a:t>
            </a:r>
            <a:r>
              <a:rPr lang="fr-FR" dirty="0"/>
              <a:t> Excel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28800"/>
            <a:ext cx="8893496" cy="2920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file</a:t>
            </a: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268760"/>
            <a:ext cx="8320311" cy="5297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file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981075"/>
            <a:ext cx="8892480" cy="572135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H9F81JA01BKBTC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H9F81JA01DM63V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H9F81JA01EADS1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H9F81JA01BVHG6	Eukaryota;Archaeplastida;Chlorophyta;Prasino-Clade-VII;Prasino-Clade-VII</a:t>
            </a:r>
            <a:r>
              <a:rPr lang="fr-FR" sz="900" dirty="0" err="1"/>
              <a:t>_X;Prasino-Clade-VII-B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-Clade-VII-</a:t>
            </a:r>
            <a:r>
              <a:rPr lang="fr-FR" sz="900" dirty="0" err="1"/>
              <a:t>B_X;Prasino-Clade-VII-B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H9F81JA01CLL39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H9F81JA01A37QQ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H9F81JA01DXOYJ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H9F81JA01CLT90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H9F81JA01A1FZ2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H9F81JA01DP5D3	Eukaryota;Archaeplastida;Chlorophyta;Prasino-Clade-VII;Prasino-Clade-VII</a:t>
            </a:r>
            <a:r>
              <a:rPr lang="fr-FR" sz="900" dirty="0" err="1"/>
              <a:t>_X;Prasino-Clade-VII-A;Nannochloris;Nannochloris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H9F81JA01CAIMD	Eukaryota;Archaeplastida;Chlorophyta;Prasino-Clade-VII;Prasino-Clade-VII</a:t>
            </a:r>
            <a:r>
              <a:rPr lang="fr-FR" sz="900" dirty="0" err="1"/>
              <a:t>_X;Prasino-Clade-VII-A;Nannochloris;Nannochloris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H9F81JA01D98OV	Eukaryota;Archaeplastida;Chlorophyta;Trebouxiophyceae;Chlorellales;Chlorellales_X;Makinoella;Makinoella+</a:t>
            </a:r>
            <a:r>
              <a:rPr lang="fr-FR" sz="900" dirty="0" err="1"/>
              <a:t>tosaensis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H9F81JA01AMMQR	Eukaryota;Archaeplastida;Chlorophyta;Prasino-Clade-VII;Prasino-Clade-VII</a:t>
            </a:r>
            <a:r>
              <a:rPr lang="fr-FR" sz="900" dirty="0" err="1"/>
              <a:t>_X;Prasino-Clade-VII-B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-Clade-VII-</a:t>
            </a:r>
            <a:r>
              <a:rPr lang="fr-FR" sz="900" dirty="0" err="1"/>
              <a:t>B_X;Prasino-Clade-VII-B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H9F81JA01DZ5IW	Eukaryota;Archaeplastida;Chlorophyta;Prasino-Clade-I;Prasino-Clade-I</a:t>
            </a:r>
            <a:r>
              <a:rPr lang="fr-FR" sz="900" dirty="0" err="1"/>
              <a:t>_X;Prasino-Clade-I-B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-Clade-I-</a:t>
            </a:r>
            <a:r>
              <a:rPr lang="fr-FR" sz="900" dirty="0" err="1"/>
              <a:t>B_X;Prasino-Clade-I-B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H9F81JA01D2V50	Eukaryota;Archaeplastida;Chlorophyta;Pyramimonadales;Pyramimonadales_X;Pyramimonadales_XX;Halosphaera;</a:t>
            </a:r>
            <a:r>
              <a:rPr lang="fr-FR" sz="900" dirty="0" err="1"/>
              <a:t>Halosphaera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H9F81JA01EUTG8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H9F81JA01CVAL9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H9F81JA01B2CIW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H9F81JA01BKUF8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H9F81JA01DC98D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H9F81JA01D7M0S	Eukaryota;Archaeplastida;Chlorophyta;Mamiellophyceae;Mamiellales;Bathycoccaceae;Bathycoccus;Bathycoccus+prasinos;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H9F81JA01C65F1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  <a:endParaRPr kumimoji="0" lang="fr-FR" sz="9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/>
              <a:t>OTU analysis</a:t>
            </a:r>
          </a:p>
        </p:txBody>
      </p:sp>
      <p:cxnSp>
        <p:nvCxnSpPr>
          <p:cNvPr id="17" name="Connecteur droit avec flèche 16"/>
          <p:cNvCxnSpPr>
            <a:cxnSpLocks/>
            <a:endCxn id="24" idx="0"/>
          </p:cNvCxnSpPr>
          <p:nvPr/>
        </p:nvCxnSpPr>
        <p:spPr>
          <a:xfrm>
            <a:off x="4187583" y="2359356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275856" y="1340768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/>
              <a:t>group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24" name="Organigramme : Alternative 23"/>
          <p:cNvSpPr/>
          <p:nvPr/>
        </p:nvSpPr>
        <p:spPr>
          <a:xfrm>
            <a:off x="3314486" y="2647388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dist.seqs</a:t>
            </a:r>
            <a:endParaRPr lang="fr-FR" dirty="0"/>
          </a:p>
        </p:txBody>
      </p:sp>
      <p:sp>
        <p:nvSpPr>
          <p:cNvPr id="25" name="Organigramme : Alternative 24"/>
          <p:cNvSpPr/>
          <p:nvPr/>
        </p:nvSpPr>
        <p:spPr>
          <a:xfrm>
            <a:off x="3314486" y="3439476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cluster</a:t>
            </a:r>
          </a:p>
        </p:txBody>
      </p:sp>
      <p:sp>
        <p:nvSpPr>
          <p:cNvPr id="26" name="Organigramme : Alternative 25"/>
          <p:cNvSpPr/>
          <p:nvPr/>
        </p:nvSpPr>
        <p:spPr>
          <a:xfrm>
            <a:off x="3329862" y="4231564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classify.otu</a:t>
            </a:r>
          </a:p>
        </p:txBody>
      </p:sp>
      <p:sp>
        <p:nvSpPr>
          <p:cNvPr id="27" name="Organigramme : Alternative 26"/>
          <p:cNvSpPr/>
          <p:nvPr/>
        </p:nvSpPr>
        <p:spPr>
          <a:xfrm>
            <a:off x="3329862" y="4951644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get.oturep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24" idx="2"/>
          </p:cNvCxnSpPr>
          <p:nvPr/>
        </p:nvCxnSpPr>
        <p:spPr>
          <a:xfrm>
            <a:off x="4187583" y="3151444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/>
          <p:cNvCxnSpPr/>
          <p:nvPr/>
        </p:nvCxnSpPr>
        <p:spPr>
          <a:xfrm>
            <a:off x="4202959" y="4159556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/>
          <p:cNvCxnSpPr/>
          <p:nvPr/>
        </p:nvCxnSpPr>
        <p:spPr>
          <a:xfrm>
            <a:off x="4202959" y="3943532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/>
          <p:nvPr/>
        </p:nvCxnSpPr>
        <p:spPr>
          <a:xfrm>
            <a:off x="4202959" y="4735620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rganigramme : Alternative 15">
            <a:extLst>
              <a:ext uri="{FF2B5EF4-FFF2-40B4-BE49-F238E27FC236}">
                <a16:creationId xmlns:a16="http://schemas.microsoft.com/office/drawing/2014/main" id="{02A5B059-F7D8-449E-B103-72E2A95BDC09}"/>
              </a:ext>
            </a:extLst>
          </p:cNvPr>
          <p:cNvSpPr/>
          <p:nvPr/>
        </p:nvSpPr>
        <p:spPr>
          <a:xfrm>
            <a:off x="3329862" y="5667672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create.database</a:t>
            </a:r>
            <a:endParaRPr lang="fr-FR" dirty="0"/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37EA6146-BC82-4DF0-A555-C8B83238F19D}"/>
              </a:ext>
            </a:extLst>
          </p:cNvPr>
          <p:cNvCxnSpPr/>
          <p:nvPr/>
        </p:nvCxnSpPr>
        <p:spPr>
          <a:xfrm>
            <a:off x="4202959" y="5451648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Distance file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67544" y="1988840"/>
            <a:ext cx="7776864" cy="3888432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H9F81JA01DM63V H9F81JA01BKBTC 0.46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H9F81JA01EADS1 H9F81JA01BKBTC 0.2846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H9F81JA01EADS1 H9F81JA01DM63V 0.3838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H9F81JA01BKBTC 0.4045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H9F81JA01DM63V 0.4422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H9F81JA01EADS1 0.3595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H9F81JA01BKBTC 0.2972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H9F81JA01DM63V 0.4486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H9F81JA01EADS1 0.3232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H9F81JA01BVHG6 0.3552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H9F81JA01BKBTC 0.6075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H9F81JA01DM63V 0.4405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H9F81JA01EADS1 0.5556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H9F81JA01BVHG6 0.4799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H9F81JA01CLL39 0.5363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H9F81JA01BKBTC 0.4872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H9F81JA01DM63V 0.458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H9F81JA01EADS1 0.4501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H9F81JA01BVHG6 0.4923</a:t>
            </a: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6B954CE2-E204-45C4-887F-876C1CD43BF5}"/>
              </a:ext>
            </a:extLst>
          </p:cNvPr>
          <p:cNvSpPr txBox="1">
            <a:spLocks/>
          </p:cNvSpPr>
          <p:nvPr/>
        </p:nvSpPr>
        <p:spPr>
          <a:xfrm>
            <a:off x="486171" y="998224"/>
            <a:ext cx="8208912" cy="7486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1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dist.seqs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(fasta=$PROJECT_18S.uniq.preclust.no_chim.more_than_2.fasta, processors=32)"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Cluster –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OTUs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323528" y="1412776"/>
            <a:ext cx="849694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a distance matrix gets read into mothur, the </a:t>
            </a:r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command can be used to assign sequences to OTUs. Presently, mothur implements three clustering methods:</a:t>
            </a:r>
          </a:p>
          <a:p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 analysis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(old default)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Nearest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Each of the sequences within an OTU are at most X% distant from the most similar sequence in the OTU.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Furthest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All of the sequences within an OTU are at most X% distant from all of the other sequences within the OTU.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This method is a middle ground between the other two algorithms.</a:t>
            </a:r>
          </a:p>
          <a:p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AGC 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abundance-based greedy clustering (DGC)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DGC 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distance-based greedy clustering</a:t>
            </a:r>
            <a:endParaRPr lang="en-US" sz="20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solidFill>
                <a:srgbClr val="A55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Opticlust</a:t>
            </a: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</a:t>
            </a: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OTUs are assembled using metrics to determine the quality of clustering.</a:t>
            </a:r>
            <a:endParaRPr lang="en-US" sz="1600" b="0" i="0" dirty="0">
              <a:solidFill>
                <a:srgbClr val="2525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7DE3800-70E9-4947-B033-19CF210D64D5}"/>
              </a:ext>
            </a:extLst>
          </p:cNvPr>
          <p:cNvSpPr txBox="1"/>
          <p:nvPr/>
        </p:nvSpPr>
        <p:spPr>
          <a:xfrm>
            <a:off x="5364088" y="5567760"/>
            <a:ext cx="3168352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default distance = 0.03 (97%)</a:t>
            </a:r>
          </a:p>
        </p:txBody>
      </p:sp>
    </p:spTree>
    <p:extLst>
      <p:ext uri="{BB962C8B-B14F-4D97-AF65-F5344CB8AC3E}">
        <p14:creationId xmlns:p14="http://schemas.microsoft.com/office/powerpoint/2010/main" val="11205559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.</a:t>
            </a:r>
            <a:r>
              <a:rPr lang="fr-FR" dirty="0" err="1"/>
              <a:t>opti_mcc.list</a:t>
            </a:r>
            <a:endParaRPr lang="fr-FR" dirty="0"/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034092"/>
              </p:ext>
            </p:extLst>
          </p:nvPr>
        </p:nvGraphicFramePr>
        <p:xfrm>
          <a:off x="486337" y="2636912"/>
          <a:ext cx="8229598" cy="3785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9507">
                  <a:extLst>
                    <a:ext uri="{9D8B030D-6E8A-4147-A177-3AD203B41FA5}">
                      <a16:colId xmlns:a16="http://schemas.microsoft.com/office/drawing/2014/main" val="3699921078"/>
                    </a:ext>
                  </a:extLst>
                </a:gridCol>
                <a:gridCol w="599507">
                  <a:extLst>
                    <a:ext uri="{9D8B030D-6E8A-4147-A177-3AD203B41FA5}">
                      <a16:colId xmlns:a16="http://schemas.microsoft.com/office/drawing/2014/main" val="2386112775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3346142122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1578480788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2676196033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2932227014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4122789500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1221979885"/>
                    </a:ext>
                  </a:extLst>
                </a:gridCol>
              </a:tblGrid>
              <a:tr h="159414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label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numOtus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Otu001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Otu002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Otu003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Otu004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Otu005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Otu006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extLst>
                  <a:ext uri="{0D108BD9-81ED-4DB2-BD59-A6C34878D82A}">
                    <a16:rowId xmlns:a16="http://schemas.microsoft.com/office/drawing/2014/main" val="907161932"/>
                  </a:ext>
                </a:extLst>
              </a:tr>
              <a:tr h="3624294"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u="none" strike="noStrike">
                          <a:effectLst/>
                        </a:rPr>
                        <a:t>0.03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u="none" strike="noStrike" dirty="0">
                          <a:effectLst/>
                        </a:rPr>
                        <a:t>568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4E8Q,H9F81JA01A8MGW,H9F81JA01AVNPC,H9F81JA01EVZRB,H9F81JA01BZMVC,H9F81JA01DZQUW,H9F81JA01ESED5,H9F81JA01AEZRG,H9F81JA01DSD2H,H9F81JA01D2PBD,H9F81JA01BEQL1,H9F81JA01EA8SW,H9F81JA01AWIQL,H9F81JA01BOILE,H9F81JA01BU12P,H9F81JA01AMMQR,H9F81JA01CGZ3W,H9F81JA01DAIOT,H9F81JA01CRTMW,H9F81JA01CH0JW,H9F81JA01C1ADY,H9F81JA01CATKG,H9F81JA01DISLN,H9F81JA01B1WS9,H9F81JA01CANMQ,H9F81JA01BBP7L,H9F81JA01B7FVS,H9F81JA01D2DF5,H9F81JA01AHTGW,H9F81JA01AMS3U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B2EQR,H9F81JA01CS66J,H9F81JA01DWBBX,H9F81JA01BWWVU,H9F81JA01C65F1,H9F81JA01EKLR8,H9F81JA01BCSZA,H9F81JA01BO2M9,H9F81JA01EEEM8,H9F81JA01C330R,H9F81JA01BQH98,H9F81JA01CTX9A,H9F81JA01CUZGA,H9F81JA01CQD72,H9F81JA01CJA8V,H9F81JA01DS2B8,H9F81JA01C7L1R,H9F81JA01CNUDY,H9F81JA01EPYTP,H9F81JA01BHUMS,H9F81JA01DWWXP,H9F81JA01D7X43,H9F81JA01DWMIY,H9F81JA01B5YGC,H9F81JA01AZU1O,H9F81JA01BM35E,H9F81JA01EA9ZR,H9F81JA01C74DO,H9F81JA01CKU0J,H9F81JA01D9M1E,H9F81JA01DGPG7,H9F81JA01CYB8I,H9F81JA01DA8XH,H9F81JA01BKE12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H9F81JA01A8CVT,H9F81JA01B0T11,H9F81JA01DVKJF,H9F81JA01EHY77,H9F81JA01EACHX,H9F81JA01ARXQC,H9F81JA01CN0N6,H9F81JA01EPMCM,H9F81JA01DXZ8K,H9F81JA01EUM2T,H9F81JA01AOHGZ,H9F81JA01AR6TQ,H9F81JA01C9USP,H9F81JA01AFR4T,H9F81JA01C09EU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H9F81JA01AI0U3,H9F81JA01B9515,H9F81JA01ELG4B,H9F81JA01BC8B4,H9F81JA01B72EW,H9F81JA01DGS8K,H9F81JA01D7M0S,H9F81JA01CZMW1,H9F81JA01DM2M0,H9F81JA01BDIHS,H9F81JA01BNQMU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H9F81JA01AVCM0,H9F81JA01DZS2H,H9F81JA01CJ7R5,H9F81JA01BAJIV,H9F81JA01BFHQO,H9F81JA01C9XHL,H9F81JA01EC2CR,H9F81JA01DEJ9H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H9F81JA01A6Q72,H9F81JA01C4MJ4,H9F81JA01EADS1,H9F81JA01CCXB5,H9F81JA01BFYQZ,H9F81JA01ARR7C,H9F81JA01B6C36,H9F81JA01DYD9R,H9F81JA01D2UVC,H9F81JA01ARTYZ,H9F81JA01DR88S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extLst>
                  <a:ext uri="{0D108BD9-81ED-4DB2-BD59-A6C34878D82A}">
                    <a16:rowId xmlns:a16="http://schemas.microsoft.com/office/drawing/2014/main" val="489750799"/>
                  </a:ext>
                </a:extLst>
              </a:tr>
            </a:tbl>
          </a:graphicData>
        </a:graphic>
      </p:graphicFrame>
      <p:sp>
        <p:nvSpPr>
          <p:cNvPr id="4" name="Espace réservé du contenu 6">
            <a:extLst>
              <a:ext uri="{FF2B5EF4-FFF2-40B4-BE49-F238E27FC236}">
                <a16:creationId xmlns:a16="http://schemas.microsoft.com/office/drawing/2014/main" id="{AB5BCCCC-778C-4EF9-B39E-08735AFD1967}"/>
              </a:ext>
            </a:extLst>
          </p:cNvPr>
          <p:cNvSpPr txBox="1">
            <a:spLocks/>
          </p:cNvSpPr>
          <p:nvPr/>
        </p:nvSpPr>
        <p:spPr>
          <a:xfrm>
            <a:off x="511858" y="1340768"/>
            <a:ext cx="8208912" cy="7486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1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"#cluster(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=$PROJECT_18S.uniq.preclust.no_chim.more_than_2.dist,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cutoff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=0.02, processors=32)"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479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400" dirty="0"/>
              <a:t>OTU .</a:t>
            </a:r>
            <a:r>
              <a:rPr lang="fr-FR" sz="2400" dirty="0" err="1"/>
              <a:t>list</a:t>
            </a:r>
            <a:endParaRPr lang="fr-FR" sz="2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1412776"/>
            <a:ext cx="7068382" cy="49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77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OTUs</a:t>
            </a:r>
            <a:r>
              <a:rPr lang="fr-FR" dirty="0"/>
              <a:t> vs. distance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1A9D219-B88D-4D2A-B645-4AE59F52A2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0413846"/>
              </p:ext>
            </p:extLst>
          </p:nvPr>
        </p:nvGraphicFramePr>
        <p:xfrm>
          <a:off x="1043608" y="1412776"/>
          <a:ext cx="6838950" cy="4643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OTUs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taxonomy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64" y="2996952"/>
            <a:ext cx="8640960" cy="2015019"/>
          </a:xfrm>
          <a:prstGeom prst="rect">
            <a:avLst/>
          </a:prstGeom>
        </p:spPr>
      </p:pic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D613E9C6-5980-4A6F-922D-487A75A56DFE}"/>
              </a:ext>
            </a:extLst>
          </p:cNvPr>
          <p:cNvSpPr txBox="1">
            <a:spLocks/>
          </p:cNvSpPr>
          <p:nvPr/>
        </p:nvSpPr>
        <p:spPr>
          <a:xfrm>
            <a:off x="342547" y="1365291"/>
            <a:ext cx="8458906" cy="62354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classify.otu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=$PROJECT_18S.uniq.preclust.no_chim.more_than_2.$FILE_PR2_END.wang.taxonomy,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label=0.02,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probs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=F, basis=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sequence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)"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764705"/>
            <a:ext cx="5904656" cy="1683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395536" y="79691"/>
            <a:ext cx="8424936" cy="40011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Mothur</a:t>
            </a:r>
            <a:endParaRPr lang="en-US" sz="20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715415"/>
            <a:ext cx="7200800" cy="225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395536" y="5301207"/>
            <a:ext cx="8352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Mothur</a:t>
            </a:r>
            <a:r>
              <a:rPr lang="en-US" dirty="0"/>
              <a:t> aims to be a comprehensive software package that allows users to use a single piece of software to analyze community sequence data (…) As a case study, more than 222,000 sequences (454 </a:t>
            </a:r>
            <a:r>
              <a:rPr lang="en-US" dirty="0" err="1"/>
              <a:t>pyrosequences</a:t>
            </a:r>
            <a:r>
              <a:rPr lang="en-US" dirty="0"/>
              <a:t>) was completed in less than 2 h with a laptop computer.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4"/>
          <a:stretch/>
        </p:blipFill>
        <p:spPr bwMode="auto">
          <a:xfrm>
            <a:off x="6516216" y="650332"/>
            <a:ext cx="2089200" cy="2039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33282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Representative</a:t>
            </a:r>
            <a:r>
              <a:rPr lang="fr-FR" dirty="0"/>
              <a:t> </a:t>
            </a:r>
            <a:r>
              <a:rPr lang="fr-FR" dirty="0" err="1"/>
              <a:t>sequences</a:t>
            </a: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1340768"/>
            <a:ext cx="8712968" cy="514563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25740" y="2196480"/>
            <a:ext cx="8712968" cy="4289921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&gt;H9F81JA01C74DO	Otu001|60|123.4.V4_Chlo-135.2.V4_Chlo-135.3.V4_Chlo-135.6.V4_Chlo-192.2.V4_Chlo-192.3.V4_Chlo-38.2.V4_Chlo-38.3.V4_Chlo-38.4.V4_Chlo-55.2.V4_Chlo-55.4.V4_Chlo-67.3.V4_Chlo-74.3.V4_Chlo-74.5.V4_Chlo-82.5.V4_Chlo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AAAGTTGTTGCGGTTAAAAGCTCGTAGTTGGATTTCTGCCGAGGACGACCGGTCCGCCCTCTGGGTGAGCATCTGGATCGGCCTGGGCATCCTCTTGGGGAACGTAGCTGCACTTGACTGTGTGGTGCGGTATCCAGGACTTTTACTTTGAGGAAATTAGAGTGTTTCAAGCAGGCTTCCGCCTTGAATACATTAGCATGGAATAATAAGATAGGACCTCGGTTCTATTTTGTTGGTTTCTAGAGCTGAGGTAATGATTAATAGGGATAGTTGGGGGCATTCGTATTTAACTGTCAGAGGTGAAATTCTTGGATTTGTTAAAGACGGACTACTGCGAAAGCATTTGCCAAGGATGTTTTCATTG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&gt;H9F81JA01D2DF5	Otu002|41|180.4.V4_Chlo-192.3.V4_Chlo-38.2.V4_Chlo-38.4.V4_Chlo-38.5.V4_Chlo-55.5.V4_Chlo-55.6.V4_Chlo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CGGGCCCAGGTGACCGGTCCGCCGTTTCGGTGTGCACTGGTTAGCTCGGTCTTTCTGCCGGGGACGCGCTCCGTCTTGATTGCCGGACGCGGAGTCGGCGATGTTACTTTGAAAAATTAGAGTGTTCAAAGCAGGCTTACGCTCTGAATACTATAGCATGGAATAACACGATAGGACTCCGAGCCTATTTTGTTGGTCTTCGGGACCGGAGTAATGATTAAGAGGGACAGTTGGGGGCATTCGTATTACGGTGTCAGAGGTGAAATTCTTGGATTTCCGT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&gt;H9F81JA01C9XHL	Otu003|30|123.4.V4_Chlo-135.3.V4_Chlo-135.4.V4_Chlo-180.4.V4_Chlo-38.3.V4_Chlo-38.4.V4_Chlo-38.5.V4_Chlo-55.4.V4_Chlo-55.5.V4_Chlo-55.6.V4_Chlo-74.3.V4_Chlo-82.5.V4_Chlo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CTAATGTTGTTGCAGTTAAAAAGCTCGTAGTCGGATTTCAGTAGGCTCAGTTTAGTCTTCATTGTAAGATCTATATGGGCCTGCTTCTTTGACAGAAACTTCTATGTTATTCATTTAGCGTGGGCAGCGACTGTCTCTTTTACTTTGAGAAAATTAGAGTGTTCAAAGCAGGTAGATGCCTGAATATTACTCTTGGAATAATGCTATAAGACTTTGGTTCTAATGTATTGGTGATTGGGACCAGAGTAATGATTGATAGGGACGGTTGGGGTCTTACGTACTGCAAAGCGAGAGGTGAAATTCTTGGACCTTTGTATGACGAACAACTGCGAAAGCATTGGACTAGGACGTTCCCGTTG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&gt;H9F81JA01DZ5IW	Otu004|28|38.2.V4_Chlo-38.3.V4_Chlo-38.4.V4_Chlo-38.5.V4_Chlo-55.4.V4_Chlo-55.5.V4_Chlo-55.6.V4_Chlo-67.6.V4_Chlo-74.5.V4_Chlo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CGGGTAGGGGGCGCCGGTCCGCTTCGGTGTGCACTGGCGGCCCATACCTTCTTGTCGGGGATGCGCTCTGGTATTGATTTATCGGACGCAGAGTCGGCGCAGTTACTTTGAAAAATTAGAGTGTTCAAAGCAGGCTTTCGCTTGAATACATTAGCATGGAATAACATGATAGGACTCCGGTTCCATTGTGTTGGTCTTCGGGACTGGAGTAATGATTAAGAGGGACAGTTGGGGGCATTCGTATTTCATTGTCAGAGGTGAAATTCTTGGATTTATGA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&gt;H9F81JA01CZMW1	Otu005|25|123.4.V4_Chlo-135.3.V4_Chlo-135.4.V4_Chlo-192.1.V4_Chlo-192.3.V4_Chlo-55.2.V4_Chlo-74.2.V4_Chlo-74.3.V4_Chlo-82.5.V4_Chlo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TGGTTAAGAGGGCGCGGTCGGCCGTTTGGTCTGTACTGCGTTGTCTTGACTTCCTGATGAGGACATGCTCTTGGTTAACGCTGAGACATGGAGTCATCGTGGTTACTTTGAAAAAATTAGAGTGTTCAAAGCGGGCTTACGCTTGAATATATTAGCATGGAATAACACTATAGGACTCCTGTCCTATCTCGTTGGTCTCGGGATGGGAGTAATGATTAAGAGGAACAGTTGGGGGCATTCGTATTTCATTGTCAGAGGTGAAATTCTTGGATTTATGA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&gt;H9F81JA01CYXLE	Otu006|23|135.2.V4_Chlo-135.3.V4_Chlo-135.4.V4_Chlo-135.6.V4_Chlo-38.2.V4_Chlo-38.3.V4_Chlo-55.2.V4_Chlo-74.5.V4_Chlo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AAAGTTGTTGCGGTTAAAAAGCTCGTAGTTGGAGTTCTGCCAGGTGCCGCCTGTCCGCCCCAGTGGTGAGTACGTGGCGCGCATTTGGCCCTTTCAAGGGGAGCGTATCTGCACTTTATTGTGTGGTGCGGGATCCTTGACTTTTACTTTGAGGAAATAGGAGTGTTCCAAGCAGGCTCTCGTCGTGCACAGCTCAGCATGGAATAATAGCATTGGACCTCGATTCTAAGCTGTTGGTTGCCAGAAGCGAGGTAATGATGAAGAGGGATAGTTGGGGGCATTCGTATTTAACTGTCAGAGGTGAAATTCTTGGATTTGTTAAAGACGGACTACTGCGAAAGCATCTGCCATGGATGTTTTCATTGATCAAGAAC</a:t>
            </a: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317CE226-405D-4020-9E8D-B82F318EAE4C}"/>
              </a:ext>
            </a:extLst>
          </p:cNvPr>
          <p:cNvSpPr txBox="1">
            <a:spLocks/>
          </p:cNvSpPr>
          <p:nvPr/>
        </p:nvSpPr>
        <p:spPr>
          <a:xfrm>
            <a:off x="422865" y="1196752"/>
            <a:ext cx="8458906" cy="7249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get.oturep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(fasta=$PROJECT_18S.uniq.preclust.no_chim.more_than_2.fasta,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=$PROJECT_18S.uniq.preclust.no_chim.more_than_2.dist,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method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abundance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cutoff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=0.02)"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Final "</a:t>
            </a:r>
            <a:r>
              <a:rPr lang="fr-FR" dirty="0" err="1"/>
              <a:t>database</a:t>
            </a:r>
            <a:r>
              <a:rPr lang="fr-FR" dirty="0"/>
              <a:t>"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1340768"/>
            <a:ext cx="8712968" cy="514563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03" y="3069108"/>
            <a:ext cx="8567053" cy="2625057"/>
          </a:xfrm>
          <a:prstGeom prst="rect">
            <a:avLst/>
          </a:prstGeom>
        </p:spPr>
      </p:pic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8EA07B6F-49A7-426A-AA26-5203E28A27AA}"/>
              </a:ext>
            </a:extLst>
          </p:cNvPr>
          <p:cNvSpPr txBox="1">
            <a:spLocks/>
          </p:cNvSpPr>
          <p:nvPr/>
        </p:nvSpPr>
        <p:spPr>
          <a:xfrm>
            <a:off x="460012" y="1529976"/>
            <a:ext cx="8208912" cy="8640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create.database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count=$PROJECT_18S.uniq.preclust.no_chim.more_than_2.opti_mcc.0.02.rep.count_table, label=0.02,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repfasta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=$PROJECT_18S.uniq.preclust.no_chim.more_than_2.opti_mcc.0.02.rep.fasta 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constaxonomy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=$PROJECT_18S.uniq.preclust.no_chim.more_than_2.opti_mcc.0.02.cons.taxonomy)"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043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807275"/>
            <a:ext cx="7400925" cy="2162175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Rarefaction</a:t>
            </a:r>
            <a:r>
              <a:rPr lang="fr-FR" dirty="0"/>
              <a:t> </a:t>
            </a:r>
            <a:r>
              <a:rPr lang="fr-FR" dirty="0" err="1"/>
              <a:t>curves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312" y="2219498"/>
            <a:ext cx="6192688" cy="4575308"/>
          </a:xfrm>
          <a:prstGeom prst="rect">
            <a:avLst/>
          </a:prstGeom>
        </p:spPr>
      </p:pic>
      <p:sp>
        <p:nvSpPr>
          <p:cNvPr id="6" name="Espace réservé du contenu 6">
            <a:extLst>
              <a:ext uri="{FF2B5EF4-FFF2-40B4-BE49-F238E27FC236}">
                <a16:creationId xmlns:a16="http://schemas.microsoft.com/office/drawing/2014/main" id="{F7BC3FC2-7024-4EDA-ADAB-3C0F3C44EFE4}"/>
              </a:ext>
            </a:extLst>
          </p:cNvPr>
          <p:cNvSpPr txBox="1">
            <a:spLocks/>
          </p:cNvSpPr>
          <p:nvPr/>
        </p:nvSpPr>
        <p:spPr>
          <a:xfrm>
            <a:off x="1223120" y="1267191"/>
            <a:ext cx="4824536" cy="2880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rarefaction.single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=Bio_CHLO.trim.pick.unique.an.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)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Phyloseq</a:t>
            </a:r>
            <a:r>
              <a:rPr lang="fr-FR" dirty="0"/>
              <a:t>...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268760"/>
            <a:ext cx="7380312" cy="49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97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179512" y="260648"/>
            <a:ext cx="4704205" cy="3154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>
          <a:xfrm>
            <a:off x="1043608" y="692696"/>
            <a:ext cx="576064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3" b="36319"/>
          <a:stretch/>
        </p:blipFill>
        <p:spPr bwMode="auto">
          <a:xfrm>
            <a:off x="216119" y="3573016"/>
            <a:ext cx="8734986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264" r="1371"/>
          <a:stretch/>
        </p:blipFill>
        <p:spPr bwMode="auto">
          <a:xfrm>
            <a:off x="11915" y="908720"/>
            <a:ext cx="8939190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9" r="29443" b="45519"/>
          <a:stretch/>
        </p:blipFill>
        <p:spPr bwMode="auto">
          <a:xfrm>
            <a:off x="467544" y="1556792"/>
            <a:ext cx="7278911" cy="286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651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179512" y="260648"/>
            <a:ext cx="4704205" cy="3154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llipse 2"/>
          <p:cNvSpPr/>
          <p:nvPr/>
        </p:nvSpPr>
        <p:spPr>
          <a:xfrm>
            <a:off x="1763688" y="692696"/>
            <a:ext cx="576064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8" r="1499" b="7844"/>
          <a:stretch/>
        </p:blipFill>
        <p:spPr bwMode="auto">
          <a:xfrm>
            <a:off x="22900" y="980728"/>
            <a:ext cx="8910767" cy="4543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359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BCE8B0-19F4-4F7D-A4D9-53B1CFCC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Alternative </a:t>
            </a:r>
            <a:r>
              <a:rPr lang="fr-FR" dirty="0" err="1"/>
              <a:t>strategies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C54657-6E15-4C5B-9A22-20C3924D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6752"/>
            <a:ext cx="6156176" cy="254508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D4AB65E-D52E-49E9-B93A-7453C2166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068960"/>
            <a:ext cx="5319785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7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CARBOM </a:t>
            </a:r>
            <a:r>
              <a:rPr lang="fr-FR" dirty="0" err="1"/>
              <a:t>cruise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78743"/>
            <a:ext cx="5133975" cy="363855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90635"/>
            <a:ext cx="3131840" cy="286669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26" b="51097"/>
          <a:stretch/>
        </p:blipFill>
        <p:spPr>
          <a:xfrm>
            <a:off x="4211960" y="3792620"/>
            <a:ext cx="2515908" cy="2818392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320654" y="4252520"/>
            <a:ext cx="338066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flow cytometry </a:t>
            </a:r>
            <a:r>
              <a:rPr lang="fr-FR" dirty="0" err="1"/>
              <a:t>sorted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Pico and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18S V4 (420 </a:t>
            </a:r>
            <a:r>
              <a:rPr lang="fr-FR" dirty="0" err="1"/>
              <a:t>bp</a:t>
            </a:r>
            <a:r>
              <a:rPr lang="fr-F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Illumina 2*250 </a:t>
            </a:r>
            <a:r>
              <a:rPr lang="fr-FR" dirty="0" err="1"/>
              <a:t>bp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Tutorial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12 pico </a:t>
            </a:r>
            <a:r>
              <a:rPr lang="fr-FR" dirty="0" err="1"/>
              <a:t>samples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Subsample</a:t>
            </a:r>
            <a:r>
              <a:rPr lang="fr-FR" dirty="0"/>
              <a:t> 1000 </a:t>
            </a:r>
            <a:r>
              <a:rPr lang="fr-FR" dirty="0" err="1"/>
              <a:t>reads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5B1BA9-5E1C-4085-8532-D94DD63BF722}"/>
              </a:ext>
            </a:extLst>
          </p:cNvPr>
          <p:cNvSpPr txBox="1"/>
          <p:nvPr/>
        </p:nvSpPr>
        <p:spPr>
          <a:xfrm>
            <a:off x="6274945" y="6472512"/>
            <a:ext cx="2869055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sz="1200" dirty="0"/>
              <a:t>C. Ribeiro and A. Lopes dos Santos, ISME J</a:t>
            </a:r>
          </a:p>
        </p:txBody>
      </p:sp>
    </p:spTree>
    <p:extLst>
      <p:ext uri="{BB962C8B-B14F-4D97-AF65-F5344CB8AC3E}">
        <p14:creationId xmlns:p14="http://schemas.microsoft.com/office/powerpoint/2010/main" val="42053106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9174</TotalTime>
  <Words>2245</Words>
  <Application>Microsoft Office PowerPoint</Application>
  <PresentationFormat>Affichage à l'écran (4:3)</PresentationFormat>
  <Paragraphs>363</Paragraphs>
  <Slides>53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53</vt:i4>
      </vt:variant>
    </vt:vector>
  </HeadingPairs>
  <TitlesOfParts>
    <vt:vector size="60" baseType="lpstr">
      <vt:lpstr>Arial</vt:lpstr>
      <vt:lpstr>Bookman Old Style</vt:lpstr>
      <vt:lpstr>Courier New</vt:lpstr>
      <vt:lpstr>Gill Sans MT</vt:lpstr>
      <vt:lpstr>Wingdings</vt:lpstr>
      <vt:lpstr>Wingdings 3</vt:lpstr>
      <vt:lpstr>Origin</vt:lpstr>
      <vt:lpstr>Introduction to Mothur</vt:lpstr>
      <vt:lpstr>Présentation PowerPoint</vt:lpstr>
      <vt:lpstr>Présentation PowerPoint</vt:lpstr>
      <vt:lpstr>Which one to choose ?</vt:lpstr>
      <vt:lpstr>Présentation PowerPoint</vt:lpstr>
      <vt:lpstr>Présentation PowerPoint</vt:lpstr>
      <vt:lpstr>Présentation PowerPoint</vt:lpstr>
      <vt:lpstr>Alternative strategies</vt:lpstr>
      <vt:lpstr>CARBOM cruise</vt:lpstr>
      <vt:lpstr>Summary</vt:lpstr>
      <vt:lpstr>Preparation</vt:lpstr>
      <vt:lpstr>Part 1 - Analyze fastq files</vt:lpstr>
      <vt:lpstr>FastQ</vt:lpstr>
      <vt:lpstr>Fastq file</vt:lpstr>
      <vt:lpstr>Get the number of reads per sample</vt:lpstr>
      <vt:lpstr>Get quality of reads</vt:lpstr>
      <vt:lpstr>Part 2 : Mothur</vt:lpstr>
      <vt:lpstr>Define variables and set directory</vt:lpstr>
      <vt:lpstr>Create V4 database</vt:lpstr>
      <vt:lpstr>Create V4 databases</vt:lpstr>
      <vt:lpstr>PR2</vt:lpstr>
      <vt:lpstr>Silva seed alignement</vt:lpstr>
      <vt:lpstr>Oligo file</vt:lpstr>
      <vt:lpstr>Create database for V4 region – PR2</vt:lpstr>
      <vt:lpstr>pcr.seqs</vt:lpstr>
      <vt:lpstr>Create database for V4 region for Silva seed</vt:lpstr>
      <vt:lpstr>filter.seqs</vt:lpstr>
      <vt:lpstr>filter.seqs</vt:lpstr>
      <vt:lpstr>Make contigs and remove bad contigs</vt:lpstr>
      <vt:lpstr>.group file</vt:lpstr>
      <vt:lpstr>Extract pcr primers</vt:lpstr>
      <vt:lpstr>Extract pcr primers</vt:lpstr>
      <vt:lpstr>Dereplicate sequences</vt:lpstr>
      <vt:lpstr>After dereplication : .names file</vt:lpstr>
      <vt:lpstr>After count : .count_table</vt:lpstr>
      <vt:lpstr>Align sequences and precluster</vt:lpstr>
      <vt:lpstr>Align to Silva seed reference alignement</vt:lpstr>
      <vt:lpstr>Remove chimera</vt:lpstr>
      <vt:lpstr>Assigning sequences based on PR2</vt:lpstr>
      <vt:lpstr>Taxonomy summary file</vt:lpstr>
      <vt:lpstr>Taxonomy summary file</vt:lpstr>
      <vt:lpstr>Taxonomy file</vt:lpstr>
      <vt:lpstr>OTU analysis</vt:lpstr>
      <vt:lpstr>Distance file</vt:lpstr>
      <vt:lpstr>Cluster – Create OTUs</vt:lpstr>
      <vt:lpstr>.opti_mcc.list</vt:lpstr>
      <vt:lpstr>OTU .list</vt:lpstr>
      <vt:lpstr>Number of OTUs vs. distance</vt:lpstr>
      <vt:lpstr>OTUs with taxonomy</vt:lpstr>
      <vt:lpstr>Representative sequences</vt:lpstr>
      <vt:lpstr>Final "database"</vt:lpstr>
      <vt:lpstr>Rarefaction curves</vt:lpstr>
      <vt:lpstr>Phyloseq...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Daniel Vaulot</dc:creator>
  <cp:lastModifiedBy>Daniel Vaulot</cp:lastModifiedBy>
  <cp:revision>115</cp:revision>
  <dcterms:created xsi:type="dcterms:W3CDTF">2014-01-20T15:56:24Z</dcterms:created>
  <dcterms:modified xsi:type="dcterms:W3CDTF">2018-01-20T01:45:42Z</dcterms:modified>
</cp:coreProperties>
</file>

<file path=docProps/thumbnail.jpeg>
</file>